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8" r:id="rId8"/>
    <p:sldId id="269" r:id="rId9"/>
    <p:sldId id="275" r:id="rId10"/>
    <p:sldId id="274" r:id="rId11"/>
    <p:sldId id="273" r:id="rId12"/>
    <p:sldId id="276" r:id="rId13"/>
    <p:sldId id="278" r:id="rId14"/>
    <p:sldId id="277" r:id="rId15"/>
    <p:sldId id="281" r:id="rId16"/>
    <p:sldId id="279" r:id="rId17"/>
    <p:sldId id="282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4FF2C-912D-985F-1669-CC1BDC242C43}" v="800" dt="2021-09-02T16:48:21.453"/>
    <p1510:client id="{3E08F626-4DB0-4D3D-9469-29C11C984F54}" v="11243" dt="2021-09-01T22:37:53.300"/>
    <p1510:client id="{621206E3-FA46-C500-00C5-35A8C7112803}" v="478" dt="2021-09-03T20:00:36.541"/>
    <p1510:client id="{C01F6637-0806-6EC8-E937-AC903DF0F135}" v="5304" dt="2021-09-03T16:30:50.827"/>
    <p1510:client id="{CA5ACCEE-2C4B-262F-8CB2-4EBE6878FA67}" v="496" dt="2021-09-03T19:35:39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5CA0A9-DE98-476B-AF3A-9F9E779BDE3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9357523-3A83-4E16-923C-8BB00B2DCAD0}">
      <dgm:prSet/>
      <dgm:spPr/>
      <dgm:t>
        <a:bodyPr/>
        <a:lstStyle/>
        <a:p>
          <a:pPr>
            <a:defRPr b="1"/>
          </a:pPr>
          <a:r>
            <a:rPr lang="en-US"/>
            <a:t>156,000 English phrases each with a sentiment label of 1-5, negative to positive. </a:t>
          </a:r>
        </a:p>
      </dgm:t>
    </dgm:pt>
    <dgm:pt modelId="{418977D8-05F3-48B2-BE47-32E51381F292}" type="parTrans" cxnId="{BDD2A45E-3DFE-4952-8489-EC5FCA57965E}">
      <dgm:prSet/>
      <dgm:spPr/>
      <dgm:t>
        <a:bodyPr/>
        <a:lstStyle/>
        <a:p>
          <a:endParaRPr lang="en-US"/>
        </a:p>
      </dgm:t>
    </dgm:pt>
    <dgm:pt modelId="{427C2AD5-C7D6-4270-919E-FF564132B6B6}" type="sibTrans" cxnId="{BDD2A45E-3DFE-4952-8489-EC5FCA57965E}">
      <dgm:prSet/>
      <dgm:spPr/>
      <dgm:t>
        <a:bodyPr/>
        <a:lstStyle/>
        <a:p>
          <a:endParaRPr lang="en-US"/>
        </a:p>
      </dgm:t>
    </dgm:pt>
    <dgm:pt modelId="{178BDDBC-AF54-42ED-B4AC-CC42B1BC3F20}">
      <dgm:prSet/>
      <dgm:spPr/>
      <dgm:t>
        <a:bodyPr/>
        <a:lstStyle/>
        <a:p>
          <a:pPr>
            <a:defRPr b="1"/>
          </a:pPr>
          <a:r>
            <a:rPr lang="en-US"/>
            <a:t>Custom Sentiment Processing </a:t>
          </a:r>
        </a:p>
      </dgm:t>
    </dgm:pt>
    <dgm:pt modelId="{7C63019E-DCC1-4135-A5A6-789D17B703EB}" type="parTrans" cxnId="{E1996A47-05F8-42A1-9F96-00E5C20531FC}">
      <dgm:prSet/>
      <dgm:spPr/>
      <dgm:t>
        <a:bodyPr/>
        <a:lstStyle/>
        <a:p>
          <a:endParaRPr lang="en-US"/>
        </a:p>
      </dgm:t>
    </dgm:pt>
    <dgm:pt modelId="{65DFA5B2-6B1C-48F7-89B5-74A0D5482A92}" type="sibTrans" cxnId="{E1996A47-05F8-42A1-9F96-00E5C20531FC}">
      <dgm:prSet/>
      <dgm:spPr/>
      <dgm:t>
        <a:bodyPr/>
        <a:lstStyle/>
        <a:p>
          <a:endParaRPr lang="en-US"/>
        </a:p>
      </dgm:t>
    </dgm:pt>
    <dgm:pt modelId="{E7FF1E50-5D92-4322-A02D-63E350E8FE40}">
      <dgm:prSet/>
      <dgm:spPr/>
      <dgm:t>
        <a:bodyPr/>
        <a:lstStyle/>
        <a:p>
          <a:pPr rtl="0"/>
          <a:r>
            <a:rPr lang="en-US"/>
            <a:t>I</a:t>
          </a:r>
          <a:r>
            <a:rPr lang="en-US">
              <a:latin typeface="Calibri Light" panose="020F0302020204030204"/>
            </a:rPr>
            <a:t> built a custom sentiminet processing function, that aggregates a sentiment score across a phrase based on my predefined rules </a:t>
          </a:r>
          <a:endParaRPr lang="en-US"/>
        </a:p>
      </dgm:t>
    </dgm:pt>
    <dgm:pt modelId="{28E167D9-DCFA-43A4-BF51-1BBB97993672}" type="parTrans" cxnId="{F4A55008-CE9C-46CB-B3BE-8BD7C266221C}">
      <dgm:prSet/>
      <dgm:spPr/>
      <dgm:t>
        <a:bodyPr/>
        <a:lstStyle/>
        <a:p>
          <a:endParaRPr lang="en-US"/>
        </a:p>
      </dgm:t>
    </dgm:pt>
    <dgm:pt modelId="{7FCA9A06-E8DA-4EE2-BDF4-089FAFBA3077}" type="sibTrans" cxnId="{F4A55008-CE9C-46CB-B3BE-8BD7C266221C}">
      <dgm:prSet/>
      <dgm:spPr/>
      <dgm:t>
        <a:bodyPr/>
        <a:lstStyle/>
        <a:p>
          <a:endParaRPr lang="en-US"/>
        </a:p>
      </dgm:t>
    </dgm:pt>
    <dgm:pt modelId="{F30953B3-7704-4024-AD55-F166648D55E1}">
      <dgm:prSet/>
      <dgm:spPr/>
      <dgm:t>
        <a:bodyPr/>
        <a:lstStyle/>
        <a:p>
          <a:pPr>
            <a:defRPr b="1"/>
          </a:pPr>
          <a:r>
            <a:rPr lang="en-US"/>
            <a:t>Machine Learning </a:t>
          </a:r>
        </a:p>
      </dgm:t>
    </dgm:pt>
    <dgm:pt modelId="{F96874BF-3D92-40CD-B0CA-60CA2E108EE7}" type="parTrans" cxnId="{6E33560F-D6EF-4F65-AD1D-0CA20168D193}">
      <dgm:prSet/>
      <dgm:spPr/>
      <dgm:t>
        <a:bodyPr/>
        <a:lstStyle/>
        <a:p>
          <a:endParaRPr lang="en-US"/>
        </a:p>
      </dgm:t>
    </dgm:pt>
    <dgm:pt modelId="{D2669BA1-5A7F-4096-9D5E-E953742B9034}" type="sibTrans" cxnId="{6E33560F-D6EF-4F65-AD1D-0CA20168D193}">
      <dgm:prSet/>
      <dgm:spPr/>
      <dgm:t>
        <a:bodyPr/>
        <a:lstStyle/>
        <a:p>
          <a:endParaRPr lang="en-US"/>
        </a:p>
      </dgm:t>
    </dgm:pt>
    <dgm:pt modelId="{AA19EB97-5D77-4AF3-BDB5-849847BC6B1B}">
      <dgm:prSet/>
      <dgm:spPr/>
      <dgm:t>
        <a:bodyPr/>
        <a:lstStyle/>
        <a:p>
          <a:r>
            <a:rPr lang="en-US"/>
            <a:t>I used Random Forests and Naïve Bayes to establish a baseline </a:t>
          </a:r>
        </a:p>
      </dgm:t>
    </dgm:pt>
    <dgm:pt modelId="{B97614B7-3272-47B3-A1FD-D11A6ED12866}" type="parTrans" cxnId="{282195F7-16AC-4E4B-BC48-09CF6BBD4F96}">
      <dgm:prSet/>
      <dgm:spPr/>
      <dgm:t>
        <a:bodyPr/>
        <a:lstStyle/>
        <a:p>
          <a:endParaRPr lang="en-US"/>
        </a:p>
      </dgm:t>
    </dgm:pt>
    <dgm:pt modelId="{B6ED0620-6B0C-45F3-AA27-09CE0D8B5071}" type="sibTrans" cxnId="{282195F7-16AC-4E4B-BC48-09CF6BBD4F96}">
      <dgm:prSet/>
      <dgm:spPr/>
      <dgm:t>
        <a:bodyPr/>
        <a:lstStyle/>
        <a:p>
          <a:endParaRPr lang="en-US"/>
        </a:p>
      </dgm:t>
    </dgm:pt>
    <dgm:pt modelId="{53099131-7EB0-4A45-A5A5-8DA6AD3A3E78}">
      <dgm:prSet/>
      <dgm:spPr/>
      <dgm:t>
        <a:bodyPr/>
        <a:lstStyle/>
        <a:p>
          <a:r>
            <a:rPr lang="en-US"/>
            <a:t>Features included unigrams, bigrams, trigrams, and my custom sentiment scores </a:t>
          </a:r>
        </a:p>
      </dgm:t>
    </dgm:pt>
    <dgm:pt modelId="{D9D80D11-63C8-4CFF-847D-C6867D23F422}" type="parTrans" cxnId="{CD0C9306-5576-4C53-A137-5B4078E38259}">
      <dgm:prSet/>
      <dgm:spPr/>
      <dgm:t>
        <a:bodyPr/>
        <a:lstStyle/>
        <a:p>
          <a:endParaRPr lang="en-US"/>
        </a:p>
      </dgm:t>
    </dgm:pt>
    <dgm:pt modelId="{E575E72B-22C9-439D-86E6-73E3FA7D489B}" type="sibTrans" cxnId="{CD0C9306-5576-4C53-A137-5B4078E38259}">
      <dgm:prSet/>
      <dgm:spPr/>
      <dgm:t>
        <a:bodyPr/>
        <a:lstStyle/>
        <a:p>
          <a:endParaRPr lang="en-US"/>
        </a:p>
      </dgm:t>
    </dgm:pt>
    <dgm:pt modelId="{9AF019DD-CD2D-4B40-8C2C-32AD7D59D2BD}">
      <dgm:prSet/>
      <dgm:spPr/>
      <dgm:t>
        <a:bodyPr/>
        <a:lstStyle/>
        <a:p>
          <a:pPr>
            <a:defRPr b="1"/>
          </a:pPr>
          <a:r>
            <a:rPr lang="en-US"/>
            <a:t>Deep Learning </a:t>
          </a:r>
        </a:p>
      </dgm:t>
    </dgm:pt>
    <dgm:pt modelId="{51E0DCF4-7117-4330-BA29-C1B09D703190}" type="parTrans" cxnId="{9C027063-4344-4A04-BB17-9A77157FE749}">
      <dgm:prSet/>
      <dgm:spPr/>
      <dgm:t>
        <a:bodyPr/>
        <a:lstStyle/>
        <a:p>
          <a:endParaRPr lang="en-US"/>
        </a:p>
      </dgm:t>
    </dgm:pt>
    <dgm:pt modelId="{BAD5E97F-692E-489A-9AA3-AC80AB05A076}" type="sibTrans" cxnId="{9C027063-4344-4A04-BB17-9A77157FE749}">
      <dgm:prSet/>
      <dgm:spPr/>
      <dgm:t>
        <a:bodyPr/>
        <a:lstStyle/>
        <a:p>
          <a:endParaRPr lang="en-US"/>
        </a:p>
      </dgm:t>
    </dgm:pt>
    <dgm:pt modelId="{66E78FAB-9778-425E-930C-06662A9C3F88}">
      <dgm:prSet/>
      <dgm:spPr/>
      <dgm:t>
        <a:bodyPr/>
        <a:lstStyle/>
        <a:p>
          <a:pPr rtl="0"/>
          <a:r>
            <a:rPr lang="en-US"/>
            <a:t>Since language is built up of sequences, </a:t>
          </a:r>
          <a:r>
            <a:rPr lang="en-US">
              <a:latin typeface="Calibri Light" panose="020F0302020204030204"/>
            </a:rPr>
            <a:t>maintaining the</a:t>
          </a:r>
          <a:r>
            <a:rPr lang="en-US"/>
            <a:t> order of words is essential. </a:t>
          </a:r>
          <a:r>
            <a:rPr lang="en-US">
              <a:latin typeface="Calibri Light" panose="020F0302020204030204"/>
            </a:rPr>
            <a:t>Using </a:t>
          </a:r>
          <a:r>
            <a:rPr lang="en-US" err="1">
              <a:latin typeface="Calibri Light" panose="020F0302020204030204"/>
            </a:rPr>
            <a:t>Tensorflow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and Keras I</a:t>
          </a:r>
          <a:r>
            <a:rPr lang="en-US"/>
            <a:t> implemented multiple LSTM's </a:t>
          </a:r>
          <a:r>
            <a:rPr lang="en-US">
              <a:latin typeface="Calibri Light" panose="020F0302020204030204"/>
            </a:rPr>
            <a:t>to</a:t>
          </a:r>
          <a:r>
            <a:rPr lang="en-US"/>
            <a:t> predict sentiment</a:t>
          </a:r>
        </a:p>
      </dgm:t>
    </dgm:pt>
    <dgm:pt modelId="{9772DAC3-6E78-4AD6-97B1-FE7AB41EECB6}" type="parTrans" cxnId="{2E793DD9-A740-4F2C-A84E-553361F60BBE}">
      <dgm:prSet/>
      <dgm:spPr/>
      <dgm:t>
        <a:bodyPr/>
        <a:lstStyle/>
        <a:p>
          <a:endParaRPr lang="en-US"/>
        </a:p>
      </dgm:t>
    </dgm:pt>
    <dgm:pt modelId="{3FC0768A-6B2A-499C-8A84-3BA945313F28}" type="sibTrans" cxnId="{2E793DD9-A740-4F2C-A84E-553361F60BBE}">
      <dgm:prSet/>
      <dgm:spPr/>
      <dgm:t>
        <a:bodyPr/>
        <a:lstStyle/>
        <a:p>
          <a:endParaRPr lang="en-US"/>
        </a:p>
      </dgm:t>
    </dgm:pt>
    <dgm:pt modelId="{671A70B7-9187-47A3-AF0C-D1653005565E}">
      <dgm:prSet/>
      <dgm:spPr/>
      <dgm:t>
        <a:bodyPr/>
        <a:lstStyle/>
        <a:p>
          <a:r>
            <a:rPr lang="en-US"/>
            <a:t>These models far outperformed the traditional modeling techniques </a:t>
          </a:r>
        </a:p>
      </dgm:t>
    </dgm:pt>
    <dgm:pt modelId="{A6EB218B-21B5-42D1-9007-F79676C39745}" type="parTrans" cxnId="{1388A43B-AAA3-49B8-9795-96484DF42117}">
      <dgm:prSet/>
      <dgm:spPr/>
      <dgm:t>
        <a:bodyPr/>
        <a:lstStyle/>
        <a:p>
          <a:endParaRPr lang="en-US"/>
        </a:p>
      </dgm:t>
    </dgm:pt>
    <dgm:pt modelId="{08807003-87BC-4245-AE02-E9983C5406FD}" type="sibTrans" cxnId="{1388A43B-AAA3-49B8-9795-96484DF42117}">
      <dgm:prSet/>
      <dgm:spPr/>
      <dgm:t>
        <a:bodyPr/>
        <a:lstStyle/>
        <a:p>
          <a:endParaRPr lang="en-US"/>
        </a:p>
      </dgm:t>
    </dgm:pt>
    <dgm:pt modelId="{CE9237A2-83DB-48C5-A649-6107E933E513}" type="pres">
      <dgm:prSet presAssocID="{DC5CA0A9-DE98-476B-AF3A-9F9E779BDE3A}" presName="root" presStyleCnt="0">
        <dgm:presLayoutVars>
          <dgm:dir/>
          <dgm:resizeHandles val="exact"/>
        </dgm:presLayoutVars>
      </dgm:prSet>
      <dgm:spPr/>
    </dgm:pt>
    <dgm:pt modelId="{951C7AF2-9B5F-4648-B606-47E7FA34497E}" type="pres">
      <dgm:prSet presAssocID="{19357523-3A83-4E16-923C-8BB00B2DCAD0}" presName="compNode" presStyleCnt="0"/>
      <dgm:spPr/>
    </dgm:pt>
    <dgm:pt modelId="{CF42C16D-CB8C-447D-847C-F3DE152B4042}" type="pres">
      <dgm:prSet presAssocID="{19357523-3A83-4E16-923C-8BB00B2DCA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633777D-FE8D-4A28-B4AF-B3B2D023AE38}" type="pres">
      <dgm:prSet presAssocID="{19357523-3A83-4E16-923C-8BB00B2DCAD0}" presName="iconSpace" presStyleCnt="0"/>
      <dgm:spPr/>
    </dgm:pt>
    <dgm:pt modelId="{6FF40D68-7B3E-42A1-A21E-149D1661886E}" type="pres">
      <dgm:prSet presAssocID="{19357523-3A83-4E16-923C-8BB00B2DCAD0}" presName="parTx" presStyleLbl="revTx" presStyleIdx="0" presStyleCnt="8">
        <dgm:presLayoutVars>
          <dgm:chMax val="0"/>
          <dgm:chPref val="0"/>
        </dgm:presLayoutVars>
      </dgm:prSet>
      <dgm:spPr/>
    </dgm:pt>
    <dgm:pt modelId="{0DC4ACF3-742E-4A1C-996D-6DF9A2BB1A39}" type="pres">
      <dgm:prSet presAssocID="{19357523-3A83-4E16-923C-8BB00B2DCAD0}" presName="txSpace" presStyleCnt="0"/>
      <dgm:spPr/>
    </dgm:pt>
    <dgm:pt modelId="{E47CF647-03E0-40AC-B82A-C5DE389C4FCC}" type="pres">
      <dgm:prSet presAssocID="{19357523-3A83-4E16-923C-8BB00B2DCAD0}" presName="desTx" presStyleLbl="revTx" presStyleIdx="1" presStyleCnt="8">
        <dgm:presLayoutVars/>
      </dgm:prSet>
      <dgm:spPr/>
    </dgm:pt>
    <dgm:pt modelId="{ED157F90-DBA6-468D-855B-8DBC17841430}" type="pres">
      <dgm:prSet presAssocID="{427C2AD5-C7D6-4270-919E-FF564132B6B6}" presName="sibTrans" presStyleCnt="0"/>
      <dgm:spPr/>
    </dgm:pt>
    <dgm:pt modelId="{02351BFC-A76B-4BC7-8B24-67FB5286289E}" type="pres">
      <dgm:prSet presAssocID="{178BDDBC-AF54-42ED-B4AC-CC42B1BC3F20}" presName="compNode" presStyleCnt="0"/>
      <dgm:spPr/>
    </dgm:pt>
    <dgm:pt modelId="{B24E9911-69EC-4142-925C-7C40E07EFAC6}" type="pres">
      <dgm:prSet presAssocID="{178BDDBC-AF54-42ED-B4AC-CC42B1BC3F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ject"/>
        </a:ext>
      </dgm:extLst>
    </dgm:pt>
    <dgm:pt modelId="{EEBEE63E-DE16-48E2-9931-6E7AB35E28C3}" type="pres">
      <dgm:prSet presAssocID="{178BDDBC-AF54-42ED-B4AC-CC42B1BC3F20}" presName="iconSpace" presStyleCnt="0"/>
      <dgm:spPr/>
    </dgm:pt>
    <dgm:pt modelId="{A4CD8046-4298-41A1-A0A1-E9DD6F997ADF}" type="pres">
      <dgm:prSet presAssocID="{178BDDBC-AF54-42ED-B4AC-CC42B1BC3F20}" presName="parTx" presStyleLbl="revTx" presStyleIdx="2" presStyleCnt="8">
        <dgm:presLayoutVars>
          <dgm:chMax val="0"/>
          <dgm:chPref val="0"/>
        </dgm:presLayoutVars>
      </dgm:prSet>
      <dgm:spPr/>
    </dgm:pt>
    <dgm:pt modelId="{0A1824F1-43F3-4591-8507-D89243B6B3B6}" type="pres">
      <dgm:prSet presAssocID="{178BDDBC-AF54-42ED-B4AC-CC42B1BC3F20}" presName="txSpace" presStyleCnt="0"/>
      <dgm:spPr/>
    </dgm:pt>
    <dgm:pt modelId="{EE802CD1-40B2-4FF5-83EC-DD36BBACED6C}" type="pres">
      <dgm:prSet presAssocID="{178BDDBC-AF54-42ED-B4AC-CC42B1BC3F20}" presName="desTx" presStyleLbl="revTx" presStyleIdx="3" presStyleCnt="8">
        <dgm:presLayoutVars/>
      </dgm:prSet>
      <dgm:spPr/>
    </dgm:pt>
    <dgm:pt modelId="{3192E051-9058-4FA6-9856-51D20AA7E23F}" type="pres">
      <dgm:prSet presAssocID="{65DFA5B2-6B1C-48F7-89B5-74A0D5482A92}" presName="sibTrans" presStyleCnt="0"/>
      <dgm:spPr/>
    </dgm:pt>
    <dgm:pt modelId="{637831B3-F169-42D0-ADC1-D992EF26EB0D}" type="pres">
      <dgm:prSet presAssocID="{F30953B3-7704-4024-AD55-F166648D55E1}" presName="compNode" presStyleCnt="0"/>
      <dgm:spPr/>
    </dgm:pt>
    <dgm:pt modelId="{1EB1D0D1-F3DB-44E6-B2FB-6E7E7631B416}" type="pres">
      <dgm:prSet presAssocID="{F30953B3-7704-4024-AD55-F166648D55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7FD80423-2FB8-4E7C-B939-4C69326E2137}" type="pres">
      <dgm:prSet presAssocID="{F30953B3-7704-4024-AD55-F166648D55E1}" presName="iconSpace" presStyleCnt="0"/>
      <dgm:spPr/>
    </dgm:pt>
    <dgm:pt modelId="{BB9A9CBE-3B22-4185-9564-AEA5C2F46323}" type="pres">
      <dgm:prSet presAssocID="{F30953B3-7704-4024-AD55-F166648D55E1}" presName="parTx" presStyleLbl="revTx" presStyleIdx="4" presStyleCnt="8">
        <dgm:presLayoutVars>
          <dgm:chMax val="0"/>
          <dgm:chPref val="0"/>
        </dgm:presLayoutVars>
      </dgm:prSet>
      <dgm:spPr/>
    </dgm:pt>
    <dgm:pt modelId="{B6775A9F-7975-442B-9CDE-97E87147B5F7}" type="pres">
      <dgm:prSet presAssocID="{F30953B3-7704-4024-AD55-F166648D55E1}" presName="txSpace" presStyleCnt="0"/>
      <dgm:spPr/>
    </dgm:pt>
    <dgm:pt modelId="{F13F1A9F-404F-4D68-96C6-2FE6D1B4EC41}" type="pres">
      <dgm:prSet presAssocID="{F30953B3-7704-4024-AD55-F166648D55E1}" presName="desTx" presStyleLbl="revTx" presStyleIdx="5" presStyleCnt="8">
        <dgm:presLayoutVars/>
      </dgm:prSet>
      <dgm:spPr/>
    </dgm:pt>
    <dgm:pt modelId="{86F35654-E3F4-4995-AE69-A9C104A9A0AF}" type="pres">
      <dgm:prSet presAssocID="{D2669BA1-5A7F-4096-9D5E-E953742B9034}" presName="sibTrans" presStyleCnt="0"/>
      <dgm:spPr/>
    </dgm:pt>
    <dgm:pt modelId="{27B8268C-C0C3-49E4-A9CF-E382F001926A}" type="pres">
      <dgm:prSet presAssocID="{9AF019DD-CD2D-4B40-8C2C-32AD7D59D2BD}" presName="compNode" presStyleCnt="0"/>
      <dgm:spPr/>
    </dgm:pt>
    <dgm:pt modelId="{0457E701-DF6D-437E-8D12-A88FA9E7FA10}" type="pres">
      <dgm:prSet presAssocID="{9AF019DD-CD2D-4B40-8C2C-32AD7D59D2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E17C590B-2855-4F76-BA8C-82F997B1869A}" type="pres">
      <dgm:prSet presAssocID="{9AF019DD-CD2D-4B40-8C2C-32AD7D59D2BD}" presName="iconSpace" presStyleCnt="0"/>
      <dgm:spPr/>
    </dgm:pt>
    <dgm:pt modelId="{CFF9A4B4-8CD1-4B92-9EBE-A09711BD0DD3}" type="pres">
      <dgm:prSet presAssocID="{9AF019DD-CD2D-4B40-8C2C-32AD7D59D2BD}" presName="parTx" presStyleLbl="revTx" presStyleIdx="6" presStyleCnt="8">
        <dgm:presLayoutVars>
          <dgm:chMax val="0"/>
          <dgm:chPref val="0"/>
        </dgm:presLayoutVars>
      </dgm:prSet>
      <dgm:spPr/>
    </dgm:pt>
    <dgm:pt modelId="{1AF5D7EA-1059-45DB-BFAA-36790037F22F}" type="pres">
      <dgm:prSet presAssocID="{9AF019DD-CD2D-4B40-8C2C-32AD7D59D2BD}" presName="txSpace" presStyleCnt="0"/>
      <dgm:spPr/>
    </dgm:pt>
    <dgm:pt modelId="{98CE39F7-73A8-4C43-AFE8-C82B79F3C61A}" type="pres">
      <dgm:prSet presAssocID="{9AF019DD-CD2D-4B40-8C2C-32AD7D59D2BD}" presName="desTx" presStyleLbl="revTx" presStyleIdx="7" presStyleCnt="8">
        <dgm:presLayoutVars/>
      </dgm:prSet>
      <dgm:spPr/>
    </dgm:pt>
  </dgm:ptLst>
  <dgm:cxnLst>
    <dgm:cxn modelId="{CD0C9306-5576-4C53-A137-5B4078E38259}" srcId="{F30953B3-7704-4024-AD55-F166648D55E1}" destId="{53099131-7EB0-4A45-A5A5-8DA6AD3A3E78}" srcOrd="1" destOrd="0" parTransId="{D9D80D11-63C8-4CFF-847D-C6867D23F422}" sibTransId="{E575E72B-22C9-439D-86E6-73E3FA7D489B}"/>
    <dgm:cxn modelId="{F4A55008-CE9C-46CB-B3BE-8BD7C266221C}" srcId="{178BDDBC-AF54-42ED-B4AC-CC42B1BC3F20}" destId="{E7FF1E50-5D92-4322-A02D-63E350E8FE40}" srcOrd="0" destOrd="0" parTransId="{28E167D9-DCFA-43A4-BF51-1BBB97993672}" sibTransId="{7FCA9A06-E8DA-4EE2-BDF4-089FAFBA3077}"/>
    <dgm:cxn modelId="{6E33560F-D6EF-4F65-AD1D-0CA20168D193}" srcId="{DC5CA0A9-DE98-476B-AF3A-9F9E779BDE3A}" destId="{F30953B3-7704-4024-AD55-F166648D55E1}" srcOrd="2" destOrd="0" parTransId="{F96874BF-3D92-40CD-B0CA-60CA2E108EE7}" sibTransId="{D2669BA1-5A7F-4096-9D5E-E953742B9034}"/>
    <dgm:cxn modelId="{1BFB0D1E-7F70-4BD1-A05F-645C523DE3F4}" type="presOf" srcId="{F30953B3-7704-4024-AD55-F166648D55E1}" destId="{BB9A9CBE-3B22-4185-9564-AEA5C2F46323}" srcOrd="0" destOrd="0" presId="urn:microsoft.com/office/officeart/2018/2/layout/IconLabelDescriptionList"/>
    <dgm:cxn modelId="{1388A43B-AAA3-49B8-9795-96484DF42117}" srcId="{9AF019DD-CD2D-4B40-8C2C-32AD7D59D2BD}" destId="{671A70B7-9187-47A3-AF0C-D1653005565E}" srcOrd="1" destOrd="0" parTransId="{A6EB218B-21B5-42D1-9007-F79676C39745}" sibTransId="{08807003-87BC-4245-AE02-E9983C5406FD}"/>
    <dgm:cxn modelId="{9BFABF3C-C3E3-40F1-B0B8-606031551C51}" type="presOf" srcId="{19357523-3A83-4E16-923C-8BB00B2DCAD0}" destId="{6FF40D68-7B3E-42A1-A21E-149D1661886E}" srcOrd="0" destOrd="0" presId="urn:microsoft.com/office/officeart/2018/2/layout/IconLabelDescriptionList"/>
    <dgm:cxn modelId="{C00A115C-24BD-47CD-9568-9A872C96FF20}" type="presOf" srcId="{53099131-7EB0-4A45-A5A5-8DA6AD3A3E78}" destId="{F13F1A9F-404F-4D68-96C6-2FE6D1B4EC41}" srcOrd="0" destOrd="1" presId="urn:microsoft.com/office/officeart/2018/2/layout/IconLabelDescriptionList"/>
    <dgm:cxn modelId="{BDD2A45E-3DFE-4952-8489-EC5FCA57965E}" srcId="{DC5CA0A9-DE98-476B-AF3A-9F9E779BDE3A}" destId="{19357523-3A83-4E16-923C-8BB00B2DCAD0}" srcOrd="0" destOrd="0" parTransId="{418977D8-05F3-48B2-BE47-32E51381F292}" sibTransId="{427C2AD5-C7D6-4270-919E-FF564132B6B6}"/>
    <dgm:cxn modelId="{9C027063-4344-4A04-BB17-9A77157FE749}" srcId="{DC5CA0A9-DE98-476B-AF3A-9F9E779BDE3A}" destId="{9AF019DD-CD2D-4B40-8C2C-32AD7D59D2BD}" srcOrd="3" destOrd="0" parTransId="{51E0DCF4-7117-4330-BA29-C1B09D703190}" sibTransId="{BAD5E97F-692E-489A-9AA3-AC80AB05A076}"/>
    <dgm:cxn modelId="{E1996A47-05F8-42A1-9F96-00E5C20531FC}" srcId="{DC5CA0A9-DE98-476B-AF3A-9F9E779BDE3A}" destId="{178BDDBC-AF54-42ED-B4AC-CC42B1BC3F20}" srcOrd="1" destOrd="0" parTransId="{7C63019E-DCC1-4135-A5A6-789D17B703EB}" sibTransId="{65DFA5B2-6B1C-48F7-89B5-74A0D5482A92}"/>
    <dgm:cxn modelId="{C73E9054-2890-409B-9488-FAC262124628}" type="presOf" srcId="{671A70B7-9187-47A3-AF0C-D1653005565E}" destId="{98CE39F7-73A8-4C43-AFE8-C82B79F3C61A}" srcOrd="0" destOrd="1" presId="urn:microsoft.com/office/officeart/2018/2/layout/IconLabelDescriptionList"/>
    <dgm:cxn modelId="{F6364E99-774F-4862-AD15-C71F97C5644F}" type="presOf" srcId="{AA19EB97-5D77-4AF3-BDB5-849847BC6B1B}" destId="{F13F1A9F-404F-4D68-96C6-2FE6D1B4EC41}" srcOrd="0" destOrd="0" presId="urn:microsoft.com/office/officeart/2018/2/layout/IconLabelDescriptionList"/>
    <dgm:cxn modelId="{06D78AB9-FAC4-4007-B7B4-1AE56B5845B5}" type="presOf" srcId="{DC5CA0A9-DE98-476B-AF3A-9F9E779BDE3A}" destId="{CE9237A2-83DB-48C5-A649-6107E933E513}" srcOrd="0" destOrd="0" presId="urn:microsoft.com/office/officeart/2018/2/layout/IconLabelDescriptionList"/>
    <dgm:cxn modelId="{FC4683C7-C2D2-4CF5-98FC-41EF0D03CF50}" type="presOf" srcId="{178BDDBC-AF54-42ED-B4AC-CC42B1BC3F20}" destId="{A4CD8046-4298-41A1-A0A1-E9DD6F997ADF}" srcOrd="0" destOrd="0" presId="urn:microsoft.com/office/officeart/2018/2/layout/IconLabelDescriptionList"/>
    <dgm:cxn modelId="{F60C4ECE-2466-4522-A2BD-5383B34B5543}" type="presOf" srcId="{66E78FAB-9778-425E-930C-06662A9C3F88}" destId="{98CE39F7-73A8-4C43-AFE8-C82B79F3C61A}" srcOrd="0" destOrd="0" presId="urn:microsoft.com/office/officeart/2018/2/layout/IconLabelDescriptionList"/>
    <dgm:cxn modelId="{468F20D4-185A-4305-861E-C745A28BC5A4}" type="presOf" srcId="{9AF019DD-CD2D-4B40-8C2C-32AD7D59D2BD}" destId="{CFF9A4B4-8CD1-4B92-9EBE-A09711BD0DD3}" srcOrd="0" destOrd="0" presId="urn:microsoft.com/office/officeart/2018/2/layout/IconLabelDescriptionList"/>
    <dgm:cxn modelId="{2E793DD9-A740-4F2C-A84E-553361F60BBE}" srcId="{9AF019DD-CD2D-4B40-8C2C-32AD7D59D2BD}" destId="{66E78FAB-9778-425E-930C-06662A9C3F88}" srcOrd="0" destOrd="0" parTransId="{9772DAC3-6E78-4AD6-97B1-FE7AB41EECB6}" sibTransId="{3FC0768A-6B2A-499C-8A84-3BA945313F28}"/>
    <dgm:cxn modelId="{8C84D8DB-8897-4A33-8065-10152AA8FD9C}" type="presOf" srcId="{E7FF1E50-5D92-4322-A02D-63E350E8FE40}" destId="{EE802CD1-40B2-4FF5-83EC-DD36BBACED6C}" srcOrd="0" destOrd="0" presId="urn:microsoft.com/office/officeart/2018/2/layout/IconLabelDescriptionList"/>
    <dgm:cxn modelId="{282195F7-16AC-4E4B-BC48-09CF6BBD4F96}" srcId="{F30953B3-7704-4024-AD55-F166648D55E1}" destId="{AA19EB97-5D77-4AF3-BDB5-849847BC6B1B}" srcOrd="0" destOrd="0" parTransId="{B97614B7-3272-47B3-A1FD-D11A6ED12866}" sibTransId="{B6ED0620-6B0C-45F3-AA27-09CE0D8B5071}"/>
    <dgm:cxn modelId="{1C51C9C3-04A7-4E7C-BD5D-4EB8CE9C9BF3}" type="presParOf" srcId="{CE9237A2-83DB-48C5-A649-6107E933E513}" destId="{951C7AF2-9B5F-4648-B606-47E7FA34497E}" srcOrd="0" destOrd="0" presId="urn:microsoft.com/office/officeart/2018/2/layout/IconLabelDescriptionList"/>
    <dgm:cxn modelId="{F26DE600-1E28-4261-8251-1725D33B0B81}" type="presParOf" srcId="{951C7AF2-9B5F-4648-B606-47E7FA34497E}" destId="{CF42C16D-CB8C-447D-847C-F3DE152B4042}" srcOrd="0" destOrd="0" presId="urn:microsoft.com/office/officeart/2018/2/layout/IconLabelDescriptionList"/>
    <dgm:cxn modelId="{7FDB6107-B6EF-4817-88F5-E588EC0A2A1F}" type="presParOf" srcId="{951C7AF2-9B5F-4648-B606-47E7FA34497E}" destId="{2633777D-FE8D-4A28-B4AF-B3B2D023AE38}" srcOrd="1" destOrd="0" presId="urn:microsoft.com/office/officeart/2018/2/layout/IconLabelDescriptionList"/>
    <dgm:cxn modelId="{18A38D2F-9D4A-4A79-AFC5-20107D1C92D9}" type="presParOf" srcId="{951C7AF2-9B5F-4648-B606-47E7FA34497E}" destId="{6FF40D68-7B3E-42A1-A21E-149D1661886E}" srcOrd="2" destOrd="0" presId="urn:microsoft.com/office/officeart/2018/2/layout/IconLabelDescriptionList"/>
    <dgm:cxn modelId="{105E83AC-C211-4E3C-BBBD-6908BAF30EDC}" type="presParOf" srcId="{951C7AF2-9B5F-4648-B606-47E7FA34497E}" destId="{0DC4ACF3-742E-4A1C-996D-6DF9A2BB1A39}" srcOrd="3" destOrd="0" presId="urn:microsoft.com/office/officeart/2018/2/layout/IconLabelDescriptionList"/>
    <dgm:cxn modelId="{60161BEF-2FC1-4BEE-B976-FE4215E37790}" type="presParOf" srcId="{951C7AF2-9B5F-4648-B606-47E7FA34497E}" destId="{E47CF647-03E0-40AC-B82A-C5DE389C4FCC}" srcOrd="4" destOrd="0" presId="urn:microsoft.com/office/officeart/2018/2/layout/IconLabelDescriptionList"/>
    <dgm:cxn modelId="{D3F18D47-C654-4953-982B-6033C97CFED2}" type="presParOf" srcId="{CE9237A2-83DB-48C5-A649-6107E933E513}" destId="{ED157F90-DBA6-468D-855B-8DBC17841430}" srcOrd="1" destOrd="0" presId="urn:microsoft.com/office/officeart/2018/2/layout/IconLabelDescriptionList"/>
    <dgm:cxn modelId="{4C5EC78C-6825-409C-951B-102417BD5FCD}" type="presParOf" srcId="{CE9237A2-83DB-48C5-A649-6107E933E513}" destId="{02351BFC-A76B-4BC7-8B24-67FB5286289E}" srcOrd="2" destOrd="0" presId="urn:microsoft.com/office/officeart/2018/2/layout/IconLabelDescriptionList"/>
    <dgm:cxn modelId="{205E550A-222C-41DF-B2DD-E6C8287FEA52}" type="presParOf" srcId="{02351BFC-A76B-4BC7-8B24-67FB5286289E}" destId="{B24E9911-69EC-4142-925C-7C40E07EFAC6}" srcOrd="0" destOrd="0" presId="urn:microsoft.com/office/officeart/2018/2/layout/IconLabelDescriptionList"/>
    <dgm:cxn modelId="{58F51854-E1CB-4E94-A30B-8B589DD58DD6}" type="presParOf" srcId="{02351BFC-A76B-4BC7-8B24-67FB5286289E}" destId="{EEBEE63E-DE16-48E2-9931-6E7AB35E28C3}" srcOrd="1" destOrd="0" presId="urn:microsoft.com/office/officeart/2018/2/layout/IconLabelDescriptionList"/>
    <dgm:cxn modelId="{FEF80CD9-2A1E-41C2-B87B-77E53B53F94E}" type="presParOf" srcId="{02351BFC-A76B-4BC7-8B24-67FB5286289E}" destId="{A4CD8046-4298-41A1-A0A1-E9DD6F997ADF}" srcOrd="2" destOrd="0" presId="urn:microsoft.com/office/officeart/2018/2/layout/IconLabelDescriptionList"/>
    <dgm:cxn modelId="{977A008F-3D9A-4776-9827-D63E582DD38F}" type="presParOf" srcId="{02351BFC-A76B-4BC7-8B24-67FB5286289E}" destId="{0A1824F1-43F3-4591-8507-D89243B6B3B6}" srcOrd="3" destOrd="0" presId="urn:microsoft.com/office/officeart/2018/2/layout/IconLabelDescriptionList"/>
    <dgm:cxn modelId="{0B14E41E-E678-440B-B533-0ECD3D71CB5D}" type="presParOf" srcId="{02351BFC-A76B-4BC7-8B24-67FB5286289E}" destId="{EE802CD1-40B2-4FF5-83EC-DD36BBACED6C}" srcOrd="4" destOrd="0" presId="urn:microsoft.com/office/officeart/2018/2/layout/IconLabelDescriptionList"/>
    <dgm:cxn modelId="{A0F178F1-D0BC-4DCD-A22F-FAE02D0B012F}" type="presParOf" srcId="{CE9237A2-83DB-48C5-A649-6107E933E513}" destId="{3192E051-9058-4FA6-9856-51D20AA7E23F}" srcOrd="3" destOrd="0" presId="urn:microsoft.com/office/officeart/2018/2/layout/IconLabelDescriptionList"/>
    <dgm:cxn modelId="{98FAFB19-14ED-4911-AB1A-CBFEB8027A1D}" type="presParOf" srcId="{CE9237A2-83DB-48C5-A649-6107E933E513}" destId="{637831B3-F169-42D0-ADC1-D992EF26EB0D}" srcOrd="4" destOrd="0" presId="urn:microsoft.com/office/officeart/2018/2/layout/IconLabelDescriptionList"/>
    <dgm:cxn modelId="{BB8AEA10-BA14-455B-B1F1-37BA93A0C094}" type="presParOf" srcId="{637831B3-F169-42D0-ADC1-D992EF26EB0D}" destId="{1EB1D0D1-F3DB-44E6-B2FB-6E7E7631B416}" srcOrd="0" destOrd="0" presId="urn:microsoft.com/office/officeart/2018/2/layout/IconLabelDescriptionList"/>
    <dgm:cxn modelId="{18602BBF-55AB-4EA5-94B7-983342E0E558}" type="presParOf" srcId="{637831B3-F169-42D0-ADC1-D992EF26EB0D}" destId="{7FD80423-2FB8-4E7C-B939-4C69326E2137}" srcOrd="1" destOrd="0" presId="urn:microsoft.com/office/officeart/2018/2/layout/IconLabelDescriptionList"/>
    <dgm:cxn modelId="{E4E9BAA2-07F5-4A82-BC37-D556896DFF05}" type="presParOf" srcId="{637831B3-F169-42D0-ADC1-D992EF26EB0D}" destId="{BB9A9CBE-3B22-4185-9564-AEA5C2F46323}" srcOrd="2" destOrd="0" presId="urn:microsoft.com/office/officeart/2018/2/layout/IconLabelDescriptionList"/>
    <dgm:cxn modelId="{319526C0-F391-4FD2-825B-5B8AAD88A235}" type="presParOf" srcId="{637831B3-F169-42D0-ADC1-D992EF26EB0D}" destId="{B6775A9F-7975-442B-9CDE-97E87147B5F7}" srcOrd="3" destOrd="0" presId="urn:microsoft.com/office/officeart/2018/2/layout/IconLabelDescriptionList"/>
    <dgm:cxn modelId="{BB33379B-0FB3-4CC6-9B3A-C85F273B1E0B}" type="presParOf" srcId="{637831B3-F169-42D0-ADC1-D992EF26EB0D}" destId="{F13F1A9F-404F-4D68-96C6-2FE6D1B4EC41}" srcOrd="4" destOrd="0" presId="urn:microsoft.com/office/officeart/2018/2/layout/IconLabelDescriptionList"/>
    <dgm:cxn modelId="{261427CD-2CF4-44D5-B3B3-03DD758E73C8}" type="presParOf" srcId="{CE9237A2-83DB-48C5-A649-6107E933E513}" destId="{86F35654-E3F4-4995-AE69-A9C104A9A0AF}" srcOrd="5" destOrd="0" presId="urn:microsoft.com/office/officeart/2018/2/layout/IconLabelDescriptionList"/>
    <dgm:cxn modelId="{6E8449F7-7390-4921-B66E-13EE658C069D}" type="presParOf" srcId="{CE9237A2-83DB-48C5-A649-6107E933E513}" destId="{27B8268C-C0C3-49E4-A9CF-E382F001926A}" srcOrd="6" destOrd="0" presId="urn:microsoft.com/office/officeart/2018/2/layout/IconLabelDescriptionList"/>
    <dgm:cxn modelId="{54226C97-A381-4465-9209-954A2ACC8AD1}" type="presParOf" srcId="{27B8268C-C0C3-49E4-A9CF-E382F001926A}" destId="{0457E701-DF6D-437E-8D12-A88FA9E7FA10}" srcOrd="0" destOrd="0" presId="urn:microsoft.com/office/officeart/2018/2/layout/IconLabelDescriptionList"/>
    <dgm:cxn modelId="{9454438F-11BF-493B-B6E2-6515872EC28A}" type="presParOf" srcId="{27B8268C-C0C3-49E4-A9CF-E382F001926A}" destId="{E17C590B-2855-4F76-BA8C-82F997B1869A}" srcOrd="1" destOrd="0" presId="urn:microsoft.com/office/officeart/2018/2/layout/IconLabelDescriptionList"/>
    <dgm:cxn modelId="{44E0B707-2625-4BD4-BC33-00D05E2F7383}" type="presParOf" srcId="{27B8268C-C0C3-49E4-A9CF-E382F001926A}" destId="{CFF9A4B4-8CD1-4B92-9EBE-A09711BD0DD3}" srcOrd="2" destOrd="0" presId="urn:microsoft.com/office/officeart/2018/2/layout/IconLabelDescriptionList"/>
    <dgm:cxn modelId="{3515EC2B-FD7D-4DCC-AD23-E73281AC2299}" type="presParOf" srcId="{27B8268C-C0C3-49E4-A9CF-E382F001926A}" destId="{1AF5D7EA-1059-45DB-BFAA-36790037F22F}" srcOrd="3" destOrd="0" presId="urn:microsoft.com/office/officeart/2018/2/layout/IconLabelDescriptionList"/>
    <dgm:cxn modelId="{BF503FB3-8677-41B1-94C8-1B46C0D8D9E5}" type="presParOf" srcId="{27B8268C-C0C3-49E4-A9CF-E382F001926A}" destId="{98CE39F7-73A8-4C43-AFE8-C82B79F3C61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5CA0A9-DE98-476B-AF3A-9F9E779BDE3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71A70B7-9187-47A3-AF0C-D1653005565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Having labeled data in the form of review and adjacent rating lends itself well to machine learning. Random Forests and Extreme Gradient Boosting were implemented to predict sentiment from review.</a:t>
          </a:r>
          <a:r>
            <a:rPr lang="en-US" b="0">
              <a:latin typeface="Calibri Light" panose="020F0302020204030204"/>
            </a:rPr>
            <a:t> </a:t>
          </a:r>
          <a:endParaRPr lang="en-US"/>
        </a:p>
      </dgm:t>
    </dgm:pt>
    <dgm:pt modelId="{A6EB218B-21B5-42D1-9007-F79676C39745}" type="parTrans" cxnId="{1388A43B-AAA3-49B8-9795-96484DF42117}">
      <dgm:prSet/>
      <dgm:spPr/>
      <dgm:t>
        <a:bodyPr/>
        <a:lstStyle/>
        <a:p>
          <a:endParaRPr lang="en-US"/>
        </a:p>
      </dgm:t>
    </dgm:pt>
    <dgm:pt modelId="{08807003-87BC-4245-AE02-E9983C5406FD}" type="sibTrans" cxnId="{1388A43B-AAA3-49B8-9795-96484DF42117}">
      <dgm:prSet/>
      <dgm:spPr/>
      <dgm:t>
        <a:bodyPr/>
        <a:lstStyle/>
        <a:p>
          <a:endParaRPr lang="en-US"/>
        </a:p>
      </dgm:t>
    </dgm:pt>
    <dgm:pt modelId="{B8DE49B0-0A23-4A9D-B01A-5B8DBF4E759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Built a custom webscrapper in python using BeautifulSoup to capture 14k hotel reviews and data from TripAdvisor</a:t>
          </a:r>
          <a:r>
            <a:rPr lang="en-US" b="0">
              <a:latin typeface="Calibri Light" panose="020F0302020204030204"/>
            </a:rPr>
            <a:t> </a:t>
          </a:r>
          <a:endParaRPr lang="en-US" b="1">
            <a:latin typeface="Calibri Light" panose="020F0302020204030204"/>
          </a:endParaRPr>
        </a:p>
      </dgm:t>
    </dgm:pt>
    <dgm:pt modelId="{499BBA85-85C2-41E5-9ED2-2772F0763DE2}" type="parTrans" cxnId="{C3510E7F-E747-4626-864B-07C136C3C40C}">
      <dgm:prSet/>
      <dgm:spPr/>
    </dgm:pt>
    <dgm:pt modelId="{83812C03-1220-469E-A84F-DD09B0887211}" type="sibTrans" cxnId="{C3510E7F-E747-4626-864B-07C136C3C40C}">
      <dgm:prSet/>
      <dgm:spPr/>
    </dgm:pt>
    <dgm:pt modelId="{C6E0270B-B2A8-430C-8616-6C8284E862C8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/>
            <a:t>Processed and stored in a MongoDB </a:t>
          </a:r>
          <a:endParaRPr lang="en-US"/>
        </a:p>
      </dgm:t>
    </dgm:pt>
    <dgm:pt modelId="{5847F82D-C0FB-45F5-8337-5FF4D2C91F99}" type="parTrans" cxnId="{2D583DFF-212F-421E-98E5-DAF5DCA6AC3C}">
      <dgm:prSet/>
      <dgm:spPr/>
    </dgm:pt>
    <dgm:pt modelId="{775A94B2-8E4F-4490-ACDB-E2CA6FF0EB6F}" type="sibTrans" cxnId="{2D583DFF-212F-421E-98E5-DAF5DCA6AC3C}">
      <dgm:prSet/>
      <dgm:spPr/>
    </dgm:pt>
    <dgm:pt modelId="{38E4ACBE-4BC6-464A-9D00-7A1F15CE77A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/>
            <a:t>My pipeline created processes and organizes all the data before storing in the MongoDB. This allowed me flexibility</a:t>
          </a:r>
          <a:r>
            <a:rPr lang="en-US" b="0">
              <a:latin typeface="Calibri Light" panose="020F0302020204030204"/>
            </a:rPr>
            <a:t> on</a:t>
          </a:r>
          <a:r>
            <a:rPr lang="en-US" b="0"/>
            <a:t> how I analyzed the data.</a:t>
          </a:r>
          <a:r>
            <a:rPr lang="en-US" b="0">
              <a:latin typeface="Calibri Light" panose="020F0302020204030204"/>
            </a:rPr>
            <a:t> </a:t>
          </a:r>
          <a:endParaRPr lang="en-US"/>
        </a:p>
      </dgm:t>
    </dgm:pt>
    <dgm:pt modelId="{348F3E3D-C554-4118-AC90-D2B76CB8DEAE}" type="parTrans" cxnId="{5522EE83-ED99-4491-96A0-4FC52DD4B3BA}">
      <dgm:prSet/>
      <dgm:spPr/>
    </dgm:pt>
    <dgm:pt modelId="{E4BBF76C-A1D7-4672-85B9-FCD76F22E130}" type="sibTrans" cxnId="{5522EE83-ED99-4491-96A0-4FC52DD4B3BA}">
      <dgm:prSet/>
      <dgm:spPr/>
    </dgm:pt>
    <dgm:pt modelId="{A20B7143-C197-4804-9DAB-1EAE3A0AA5D0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/>
            <a:t>Text Mining</a:t>
          </a:r>
          <a:r>
            <a:rPr lang="en-US" b="0">
              <a:latin typeface="Calibri Light" panose="020F0302020204030204"/>
            </a:rPr>
            <a:t> </a:t>
          </a:r>
          <a:endParaRPr lang="en-US" b="1"/>
        </a:p>
      </dgm:t>
    </dgm:pt>
    <dgm:pt modelId="{1E9BFCC6-A384-4BB0-B7C2-7A39DC2EC322}" type="parTrans" cxnId="{6920425E-FAB8-4A31-BDBE-ACF68599BA4D}">
      <dgm:prSet/>
      <dgm:spPr/>
    </dgm:pt>
    <dgm:pt modelId="{62D8BA4F-882A-40C5-A6F7-609DC0E276B8}" type="sibTrans" cxnId="{6920425E-FAB8-4A31-BDBE-ACF68599BA4D}">
      <dgm:prSet/>
      <dgm:spPr/>
    </dgm:pt>
    <dgm:pt modelId="{53957885-6082-468D-8928-612BE5C5F76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/>
            <a:t>I found that price was not a predictor of </a:t>
          </a:r>
          <a:r>
            <a:rPr lang="en-US" b="0">
              <a:latin typeface="Calibri Light" panose="020F0302020204030204"/>
            </a:rPr>
            <a:t>a reviews'</a:t>
          </a:r>
          <a:r>
            <a:rPr lang="en-US" b="0"/>
            <a:t> rating</a:t>
          </a:r>
          <a:r>
            <a:rPr lang="en-US" b="0">
              <a:latin typeface="Calibri Light" panose="020F0302020204030204"/>
            </a:rPr>
            <a:t>, but</a:t>
          </a:r>
          <a:r>
            <a:rPr lang="en-US" b="0"/>
            <a:t> as price changes the reasons for a good or bad review also change. Ex. More expensive means better service, while more </a:t>
          </a:r>
          <a:r>
            <a:rPr lang="en-US" b="0">
              <a:latin typeface="Calibri Light" panose="020F0302020204030204"/>
            </a:rPr>
            <a:t>inexpensive prioritizes</a:t>
          </a:r>
          <a:r>
            <a:rPr lang="en-US" b="0"/>
            <a:t> </a:t>
          </a:r>
          <a:r>
            <a:rPr lang="en-US" b="0">
              <a:latin typeface="Calibri Light" panose="020F0302020204030204"/>
            </a:rPr>
            <a:t>cleanliness</a:t>
          </a:r>
          <a:r>
            <a:rPr lang="en-US" b="0"/>
            <a:t>.</a:t>
          </a:r>
          <a:r>
            <a:rPr lang="en-US" b="0">
              <a:latin typeface="Calibri Light" panose="020F0302020204030204"/>
            </a:rPr>
            <a:t> </a:t>
          </a:r>
          <a:endParaRPr lang="en-US"/>
        </a:p>
      </dgm:t>
    </dgm:pt>
    <dgm:pt modelId="{3C5FDD74-7FB8-46E2-9D67-A41B33CD3E08}" type="parTrans" cxnId="{021B71B7-1540-4018-9F54-A131B0DBBC41}">
      <dgm:prSet/>
      <dgm:spPr/>
    </dgm:pt>
    <dgm:pt modelId="{0EDAC8BB-4CEE-46A3-A978-0CABABEAC06A}" type="sibTrans" cxnId="{021B71B7-1540-4018-9F54-A131B0DBBC41}">
      <dgm:prSet/>
      <dgm:spPr/>
    </dgm:pt>
    <dgm:pt modelId="{938235B0-ACA5-41DD-8BBC-DA2150D424C9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/>
            <a:t>Machine Learning for Sentiment </a:t>
          </a:r>
          <a:endParaRPr lang="en-US"/>
        </a:p>
      </dgm:t>
    </dgm:pt>
    <dgm:pt modelId="{4D7301D2-0492-4422-98BB-868CB4CE724A}" type="parTrans" cxnId="{1B3D3176-94A2-4ADD-9FE0-946F2A805629}">
      <dgm:prSet/>
      <dgm:spPr/>
    </dgm:pt>
    <dgm:pt modelId="{DCDEAF66-9BD1-4D1D-B142-20F0BEDD1D77}" type="sibTrans" cxnId="{1B3D3176-94A2-4ADD-9FE0-946F2A805629}">
      <dgm:prSet/>
      <dgm:spPr/>
    </dgm:pt>
    <dgm:pt modelId="{5F1D5743-196B-419D-8220-CB602480941D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>
              <a:latin typeface="Calibri Light" panose="020F0302020204030204"/>
            </a:rPr>
            <a:t>Web Scraping</a:t>
          </a:r>
        </a:p>
      </dgm:t>
    </dgm:pt>
    <dgm:pt modelId="{3E601B4A-7168-4C06-96CE-948E50E9C557}" type="parTrans" cxnId="{C570461C-1B19-4A05-9AC7-961CF1C941CA}">
      <dgm:prSet/>
      <dgm:spPr/>
    </dgm:pt>
    <dgm:pt modelId="{6BB7BA33-F3DB-4B25-8924-ECEA0B0D439E}" type="sibTrans" cxnId="{C570461C-1B19-4A05-9AC7-961CF1C941CA}">
      <dgm:prSet/>
      <dgm:spPr/>
    </dgm:pt>
    <dgm:pt modelId="{CE9237A2-83DB-48C5-A649-6107E933E513}" type="pres">
      <dgm:prSet presAssocID="{DC5CA0A9-DE98-476B-AF3A-9F9E779BDE3A}" presName="root" presStyleCnt="0">
        <dgm:presLayoutVars>
          <dgm:dir/>
          <dgm:resizeHandles val="exact"/>
        </dgm:presLayoutVars>
      </dgm:prSet>
      <dgm:spPr/>
    </dgm:pt>
    <dgm:pt modelId="{E44AA8DC-8B4C-46BD-B1DC-D0AAF9EE383D}" type="pres">
      <dgm:prSet presAssocID="{5F1D5743-196B-419D-8220-CB602480941D}" presName="compNode" presStyleCnt="0"/>
      <dgm:spPr/>
    </dgm:pt>
    <dgm:pt modelId="{E4E4A887-8080-4FF9-AD49-2BBEC8F311FE}" type="pres">
      <dgm:prSet presAssocID="{5F1D5743-196B-419D-8220-CB602480941D}" presName="iconRect" presStyleLbl="node1" presStyleIdx="0" presStyleCnt="4"/>
      <dgm:spPr/>
    </dgm:pt>
    <dgm:pt modelId="{59B634C5-FC6A-4DFE-BC04-7881FD7F1B61}" type="pres">
      <dgm:prSet presAssocID="{5F1D5743-196B-419D-8220-CB602480941D}" presName="iconSpace" presStyleCnt="0"/>
      <dgm:spPr/>
    </dgm:pt>
    <dgm:pt modelId="{D626B4C4-36DE-4967-AD51-889286C102A1}" type="pres">
      <dgm:prSet presAssocID="{5F1D5743-196B-419D-8220-CB602480941D}" presName="parTx" presStyleLbl="revTx" presStyleIdx="0" presStyleCnt="8">
        <dgm:presLayoutVars>
          <dgm:chMax val="0"/>
          <dgm:chPref val="0"/>
        </dgm:presLayoutVars>
      </dgm:prSet>
      <dgm:spPr/>
    </dgm:pt>
    <dgm:pt modelId="{729ACED5-701E-4ABB-BA13-AD8F4BB9E529}" type="pres">
      <dgm:prSet presAssocID="{5F1D5743-196B-419D-8220-CB602480941D}" presName="txSpace" presStyleCnt="0"/>
      <dgm:spPr/>
    </dgm:pt>
    <dgm:pt modelId="{BAFC92F9-EC35-4F9D-9999-7260199C705F}" type="pres">
      <dgm:prSet presAssocID="{5F1D5743-196B-419D-8220-CB602480941D}" presName="desTx" presStyleLbl="revTx" presStyleIdx="1" presStyleCnt="8">
        <dgm:presLayoutVars/>
      </dgm:prSet>
      <dgm:spPr/>
    </dgm:pt>
    <dgm:pt modelId="{7FAD41C5-A833-4657-A53D-2987452A964C}" type="pres">
      <dgm:prSet presAssocID="{6BB7BA33-F3DB-4B25-8924-ECEA0B0D439E}" presName="sibTrans" presStyleCnt="0"/>
      <dgm:spPr/>
    </dgm:pt>
    <dgm:pt modelId="{FCFBC505-3F38-4F0B-87D7-11417F7AE18B}" type="pres">
      <dgm:prSet presAssocID="{C6E0270B-B2A8-430C-8616-6C8284E862C8}" presName="compNode" presStyleCnt="0"/>
      <dgm:spPr/>
    </dgm:pt>
    <dgm:pt modelId="{459D1C04-4754-4FDE-93BE-4CC67C962097}" type="pres">
      <dgm:prSet presAssocID="{C6E0270B-B2A8-430C-8616-6C8284E862C8}" presName="iconRect" presStyleLbl="node1" presStyleIdx="1" presStyleCnt="4"/>
      <dgm:spPr/>
    </dgm:pt>
    <dgm:pt modelId="{5AD63E30-A44D-4A27-A4B9-95E76CCF7E83}" type="pres">
      <dgm:prSet presAssocID="{C6E0270B-B2A8-430C-8616-6C8284E862C8}" presName="iconSpace" presStyleCnt="0"/>
      <dgm:spPr/>
    </dgm:pt>
    <dgm:pt modelId="{72022886-D41A-4323-ACC6-4CAC3D24402E}" type="pres">
      <dgm:prSet presAssocID="{C6E0270B-B2A8-430C-8616-6C8284E862C8}" presName="parTx" presStyleLbl="revTx" presStyleIdx="2" presStyleCnt="8">
        <dgm:presLayoutVars>
          <dgm:chMax val="0"/>
          <dgm:chPref val="0"/>
        </dgm:presLayoutVars>
      </dgm:prSet>
      <dgm:spPr/>
    </dgm:pt>
    <dgm:pt modelId="{D4CC23E3-C41D-430A-85E5-55C993B5B22A}" type="pres">
      <dgm:prSet presAssocID="{C6E0270B-B2A8-430C-8616-6C8284E862C8}" presName="txSpace" presStyleCnt="0"/>
      <dgm:spPr/>
    </dgm:pt>
    <dgm:pt modelId="{D5C21D2A-697B-452C-812F-0896256DC383}" type="pres">
      <dgm:prSet presAssocID="{C6E0270B-B2A8-430C-8616-6C8284E862C8}" presName="desTx" presStyleLbl="revTx" presStyleIdx="3" presStyleCnt="8">
        <dgm:presLayoutVars/>
      </dgm:prSet>
      <dgm:spPr/>
    </dgm:pt>
    <dgm:pt modelId="{3F52C5F3-CF23-4BB1-B3E7-3AB151545158}" type="pres">
      <dgm:prSet presAssocID="{775A94B2-8E4F-4490-ACDB-E2CA6FF0EB6F}" presName="sibTrans" presStyleCnt="0"/>
      <dgm:spPr/>
    </dgm:pt>
    <dgm:pt modelId="{1FDDDFF8-5C1D-49EF-9146-571B2DBD9DAB}" type="pres">
      <dgm:prSet presAssocID="{A20B7143-C197-4804-9DAB-1EAE3A0AA5D0}" presName="compNode" presStyleCnt="0"/>
      <dgm:spPr/>
    </dgm:pt>
    <dgm:pt modelId="{455C24FF-3821-41DF-A001-7780B1F49C9A}" type="pres">
      <dgm:prSet presAssocID="{A20B7143-C197-4804-9DAB-1EAE3A0AA5D0}" presName="iconRect" presStyleLbl="node1" presStyleIdx="2" presStyleCnt="4"/>
      <dgm:spPr/>
    </dgm:pt>
    <dgm:pt modelId="{36990CEB-78F7-4F24-A1F8-2B923E65CC92}" type="pres">
      <dgm:prSet presAssocID="{A20B7143-C197-4804-9DAB-1EAE3A0AA5D0}" presName="iconSpace" presStyleCnt="0"/>
      <dgm:spPr/>
    </dgm:pt>
    <dgm:pt modelId="{C5558926-A409-425F-9C29-2C6CF777EB91}" type="pres">
      <dgm:prSet presAssocID="{A20B7143-C197-4804-9DAB-1EAE3A0AA5D0}" presName="parTx" presStyleLbl="revTx" presStyleIdx="4" presStyleCnt="8">
        <dgm:presLayoutVars>
          <dgm:chMax val="0"/>
          <dgm:chPref val="0"/>
        </dgm:presLayoutVars>
      </dgm:prSet>
      <dgm:spPr/>
    </dgm:pt>
    <dgm:pt modelId="{A164F0DA-27B5-4C05-961E-7F75C160DA1A}" type="pres">
      <dgm:prSet presAssocID="{A20B7143-C197-4804-9DAB-1EAE3A0AA5D0}" presName="txSpace" presStyleCnt="0"/>
      <dgm:spPr/>
    </dgm:pt>
    <dgm:pt modelId="{2C2E4049-2252-4A0D-8B58-7D7D92132252}" type="pres">
      <dgm:prSet presAssocID="{A20B7143-C197-4804-9DAB-1EAE3A0AA5D0}" presName="desTx" presStyleLbl="revTx" presStyleIdx="5" presStyleCnt="8">
        <dgm:presLayoutVars/>
      </dgm:prSet>
      <dgm:spPr/>
    </dgm:pt>
    <dgm:pt modelId="{2B42CF32-D064-437B-81CD-A9AAB87FCD32}" type="pres">
      <dgm:prSet presAssocID="{62D8BA4F-882A-40C5-A6F7-609DC0E276B8}" presName="sibTrans" presStyleCnt="0"/>
      <dgm:spPr/>
    </dgm:pt>
    <dgm:pt modelId="{D1BE6602-32B3-4CC3-AEC4-E61933FA67A4}" type="pres">
      <dgm:prSet presAssocID="{938235B0-ACA5-41DD-8BBC-DA2150D424C9}" presName="compNode" presStyleCnt="0"/>
      <dgm:spPr/>
    </dgm:pt>
    <dgm:pt modelId="{3DD5C41E-0D5B-401A-833C-82E700D0BF97}" type="pres">
      <dgm:prSet presAssocID="{938235B0-ACA5-41DD-8BBC-DA2150D424C9}" presName="iconRect" presStyleLbl="node1" presStyleIdx="3" presStyleCnt="4"/>
      <dgm:spPr/>
    </dgm:pt>
    <dgm:pt modelId="{20DE3D78-DD19-4417-A635-FBD5F5D787BC}" type="pres">
      <dgm:prSet presAssocID="{938235B0-ACA5-41DD-8BBC-DA2150D424C9}" presName="iconSpace" presStyleCnt="0"/>
      <dgm:spPr/>
    </dgm:pt>
    <dgm:pt modelId="{C510B472-AC43-45D9-8918-F6382D84EBE5}" type="pres">
      <dgm:prSet presAssocID="{938235B0-ACA5-41DD-8BBC-DA2150D424C9}" presName="parTx" presStyleLbl="revTx" presStyleIdx="6" presStyleCnt="8">
        <dgm:presLayoutVars>
          <dgm:chMax val="0"/>
          <dgm:chPref val="0"/>
        </dgm:presLayoutVars>
      </dgm:prSet>
      <dgm:spPr/>
    </dgm:pt>
    <dgm:pt modelId="{A52F313E-D627-4B74-A564-9A1675656AC1}" type="pres">
      <dgm:prSet presAssocID="{938235B0-ACA5-41DD-8BBC-DA2150D424C9}" presName="txSpace" presStyleCnt="0"/>
      <dgm:spPr/>
    </dgm:pt>
    <dgm:pt modelId="{8049CA41-17E3-4A92-9DA1-378CB6E00CF5}" type="pres">
      <dgm:prSet presAssocID="{938235B0-ACA5-41DD-8BBC-DA2150D424C9}" presName="desTx" presStyleLbl="revTx" presStyleIdx="7" presStyleCnt="8">
        <dgm:presLayoutVars/>
      </dgm:prSet>
      <dgm:spPr/>
    </dgm:pt>
  </dgm:ptLst>
  <dgm:cxnLst>
    <dgm:cxn modelId="{C570461C-1B19-4A05-9AC7-961CF1C941CA}" srcId="{DC5CA0A9-DE98-476B-AF3A-9F9E779BDE3A}" destId="{5F1D5743-196B-419D-8220-CB602480941D}" srcOrd="0" destOrd="0" parTransId="{3E601B4A-7168-4C06-96CE-948E50E9C557}" sibTransId="{6BB7BA33-F3DB-4B25-8924-ECEA0B0D439E}"/>
    <dgm:cxn modelId="{9931561F-2418-4550-BD1A-BBB666CFAAC0}" type="presOf" srcId="{C6E0270B-B2A8-430C-8616-6C8284E862C8}" destId="{72022886-D41A-4323-ACC6-4CAC3D24402E}" srcOrd="0" destOrd="0" presId="urn:microsoft.com/office/officeart/2018/2/layout/IconLabelDescriptionList"/>
    <dgm:cxn modelId="{1388A43B-AAA3-49B8-9795-96484DF42117}" srcId="{938235B0-ACA5-41DD-8BBC-DA2150D424C9}" destId="{671A70B7-9187-47A3-AF0C-D1653005565E}" srcOrd="0" destOrd="0" parTransId="{A6EB218B-21B5-42D1-9007-F79676C39745}" sibTransId="{08807003-87BC-4245-AE02-E9983C5406FD}"/>
    <dgm:cxn modelId="{6920425E-FAB8-4A31-BDBE-ACF68599BA4D}" srcId="{DC5CA0A9-DE98-476B-AF3A-9F9E779BDE3A}" destId="{A20B7143-C197-4804-9DAB-1EAE3A0AA5D0}" srcOrd="2" destOrd="0" parTransId="{1E9BFCC6-A384-4BB0-B7C2-7A39DC2EC322}" sibTransId="{62D8BA4F-882A-40C5-A6F7-609DC0E276B8}"/>
    <dgm:cxn modelId="{AF0CDB62-453F-4220-824A-2BAA98620720}" type="presOf" srcId="{38E4ACBE-4BC6-464A-9D00-7A1F15CE77A0}" destId="{D5C21D2A-697B-452C-812F-0896256DC383}" srcOrd="0" destOrd="0" presId="urn:microsoft.com/office/officeart/2018/2/layout/IconLabelDescriptionList"/>
    <dgm:cxn modelId="{09F11368-F39C-4EEE-8A12-B2E72FA582D7}" type="presOf" srcId="{53957885-6082-468D-8928-612BE5C5F764}" destId="{2C2E4049-2252-4A0D-8B58-7D7D92132252}" srcOrd="0" destOrd="0" presId="urn:microsoft.com/office/officeart/2018/2/layout/IconLabelDescriptionList"/>
    <dgm:cxn modelId="{1B3D3176-94A2-4ADD-9FE0-946F2A805629}" srcId="{DC5CA0A9-DE98-476B-AF3A-9F9E779BDE3A}" destId="{938235B0-ACA5-41DD-8BBC-DA2150D424C9}" srcOrd="3" destOrd="0" parTransId="{4D7301D2-0492-4422-98BB-868CB4CE724A}" sibTransId="{DCDEAF66-9BD1-4D1D-B142-20F0BEDD1D77}"/>
    <dgm:cxn modelId="{C3510E7F-E747-4626-864B-07C136C3C40C}" srcId="{5F1D5743-196B-419D-8220-CB602480941D}" destId="{B8DE49B0-0A23-4A9D-B01A-5B8DBF4E7592}" srcOrd="0" destOrd="0" parTransId="{499BBA85-85C2-41E5-9ED2-2772F0763DE2}" sibTransId="{83812C03-1220-469E-A84F-DD09B0887211}"/>
    <dgm:cxn modelId="{5522EE83-ED99-4491-96A0-4FC52DD4B3BA}" srcId="{C6E0270B-B2A8-430C-8616-6C8284E862C8}" destId="{38E4ACBE-4BC6-464A-9D00-7A1F15CE77A0}" srcOrd="0" destOrd="0" parTransId="{348F3E3D-C554-4118-AC90-D2B76CB8DEAE}" sibTransId="{E4BBF76C-A1D7-4672-85B9-FCD76F22E130}"/>
    <dgm:cxn modelId="{A0CAD98A-027B-4CBA-807E-5C57302D5AA8}" type="presOf" srcId="{5F1D5743-196B-419D-8220-CB602480941D}" destId="{D626B4C4-36DE-4967-AD51-889286C102A1}" srcOrd="0" destOrd="0" presId="urn:microsoft.com/office/officeart/2018/2/layout/IconLabelDescriptionList"/>
    <dgm:cxn modelId="{18C6B08D-79BD-4F92-9144-C3D2A98A7839}" type="presOf" srcId="{671A70B7-9187-47A3-AF0C-D1653005565E}" destId="{8049CA41-17E3-4A92-9DA1-378CB6E00CF5}" srcOrd="0" destOrd="0" presId="urn:microsoft.com/office/officeart/2018/2/layout/IconLabelDescriptionList"/>
    <dgm:cxn modelId="{EAFB3394-337B-44C2-BFF4-AE24FBD1883D}" type="presOf" srcId="{B8DE49B0-0A23-4A9D-B01A-5B8DBF4E7592}" destId="{BAFC92F9-EC35-4F9D-9999-7260199C705F}" srcOrd="0" destOrd="0" presId="urn:microsoft.com/office/officeart/2018/2/layout/IconLabelDescriptionList"/>
    <dgm:cxn modelId="{021B71B7-1540-4018-9F54-A131B0DBBC41}" srcId="{A20B7143-C197-4804-9DAB-1EAE3A0AA5D0}" destId="{53957885-6082-468D-8928-612BE5C5F764}" srcOrd="0" destOrd="0" parTransId="{3C5FDD74-7FB8-46E2-9D67-A41B33CD3E08}" sibTransId="{0EDAC8BB-4CEE-46A3-A978-0CABABEAC06A}"/>
    <dgm:cxn modelId="{06D78AB9-FAC4-4007-B7B4-1AE56B5845B5}" type="presOf" srcId="{DC5CA0A9-DE98-476B-AF3A-9F9E779BDE3A}" destId="{CE9237A2-83DB-48C5-A649-6107E933E513}" srcOrd="0" destOrd="0" presId="urn:microsoft.com/office/officeart/2018/2/layout/IconLabelDescriptionList"/>
    <dgm:cxn modelId="{EEFFDDBA-F1E5-479B-A8D5-126063D9FC37}" type="presOf" srcId="{938235B0-ACA5-41DD-8BBC-DA2150D424C9}" destId="{C510B472-AC43-45D9-8918-F6382D84EBE5}" srcOrd="0" destOrd="0" presId="urn:microsoft.com/office/officeart/2018/2/layout/IconLabelDescriptionList"/>
    <dgm:cxn modelId="{0E8B96DF-E783-497B-9E42-D9A8BADA759D}" type="presOf" srcId="{A20B7143-C197-4804-9DAB-1EAE3A0AA5D0}" destId="{C5558926-A409-425F-9C29-2C6CF777EB91}" srcOrd="0" destOrd="0" presId="urn:microsoft.com/office/officeart/2018/2/layout/IconLabelDescriptionList"/>
    <dgm:cxn modelId="{2D583DFF-212F-421E-98E5-DAF5DCA6AC3C}" srcId="{DC5CA0A9-DE98-476B-AF3A-9F9E779BDE3A}" destId="{C6E0270B-B2A8-430C-8616-6C8284E862C8}" srcOrd="1" destOrd="0" parTransId="{5847F82D-C0FB-45F5-8337-5FF4D2C91F99}" sibTransId="{775A94B2-8E4F-4490-ACDB-E2CA6FF0EB6F}"/>
    <dgm:cxn modelId="{2592B7CF-3F6B-497F-9297-6A82365F43FA}" type="presParOf" srcId="{CE9237A2-83DB-48C5-A649-6107E933E513}" destId="{E44AA8DC-8B4C-46BD-B1DC-D0AAF9EE383D}" srcOrd="0" destOrd="0" presId="urn:microsoft.com/office/officeart/2018/2/layout/IconLabelDescriptionList"/>
    <dgm:cxn modelId="{8D59E433-7B14-4A90-B6AD-B06FB2C86D76}" type="presParOf" srcId="{E44AA8DC-8B4C-46BD-B1DC-D0AAF9EE383D}" destId="{E4E4A887-8080-4FF9-AD49-2BBEC8F311FE}" srcOrd="0" destOrd="0" presId="urn:microsoft.com/office/officeart/2018/2/layout/IconLabelDescriptionList"/>
    <dgm:cxn modelId="{3D8822E0-EA9D-4A67-B5C8-20CF6F26F55D}" type="presParOf" srcId="{E44AA8DC-8B4C-46BD-B1DC-D0AAF9EE383D}" destId="{59B634C5-FC6A-4DFE-BC04-7881FD7F1B61}" srcOrd="1" destOrd="0" presId="urn:microsoft.com/office/officeart/2018/2/layout/IconLabelDescriptionList"/>
    <dgm:cxn modelId="{80EDB3EA-F4D0-4B15-A1FF-7538924A9120}" type="presParOf" srcId="{E44AA8DC-8B4C-46BD-B1DC-D0AAF9EE383D}" destId="{D626B4C4-36DE-4967-AD51-889286C102A1}" srcOrd="2" destOrd="0" presId="urn:microsoft.com/office/officeart/2018/2/layout/IconLabelDescriptionList"/>
    <dgm:cxn modelId="{561499FB-C92A-481B-9A16-F696C63190D6}" type="presParOf" srcId="{E44AA8DC-8B4C-46BD-B1DC-D0AAF9EE383D}" destId="{729ACED5-701E-4ABB-BA13-AD8F4BB9E529}" srcOrd="3" destOrd="0" presId="urn:microsoft.com/office/officeart/2018/2/layout/IconLabelDescriptionList"/>
    <dgm:cxn modelId="{2105CFE1-3F09-4C42-9554-5BCD23E85AE4}" type="presParOf" srcId="{E44AA8DC-8B4C-46BD-B1DC-D0AAF9EE383D}" destId="{BAFC92F9-EC35-4F9D-9999-7260199C705F}" srcOrd="4" destOrd="0" presId="urn:microsoft.com/office/officeart/2018/2/layout/IconLabelDescriptionList"/>
    <dgm:cxn modelId="{1F0FF559-4FC5-4D60-9DCB-D5F56D2B60E5}" type="presParOf" srcId="{CE9237A2-83DB-48C5-A649-6107E933E513}" destId="{7FAD41C5-A833-4657-A53D-2987452A964C}" srcOrd="1" destOrd="0" presId="urn:microsoft.com/office/officeart/2018/2/layout/IconLabelDescriptionList"/>
    <dgm:cxn modelId="{D66CC15E-4F47-4F51-8769-A13216436E4B}" type="presParOf" srcId="{CE9237A2-83DB-48C5-A649-6107E933E513}" destId="{FCFBC505-3F38-4F0B-87D7-11417F7AE18B}" srcOrd="2" destOrd="0" presId="urn:microsoft.com/office/officeart/2018/2/layout/IconLabelDescriptionList"/>
    <dgm:cxn modelId="{5CFDBDAA-97E1-4052-A2CF-660B0B72453E}" type="presParOf" srcId="{FCFBC505-3F38-4F0B-87D7-11417F7AE18B}" destId="{459D1C04-4754-4FDE-93BE-4CC67C962097}" srcOrd="0" destOrd="0" presId="urn:microsoft.com/office/officeart/2018/2/layout/IconLabelDescriptionList"/>
    <dgm:cxn modelId="{A812D403-44A1-4A41-BD9F-CA2C9DE027A5}" type="presParOf" srcId="{FCFBC505-3F38-4F0B-87D7-11417F7AE18B}" destId="{5AD63E30-A44D-4A27-A4B9-95E76CCF7E83}" srcOrd="1" destOrd="0" presId="urn:microsoft.com/office/officeart/2018/2/layout/IconLabelDescriptionList"/>
    <dgm:cxn modelId="{A1F8C5A7-6EA4-4B96-9BF2-B2E789393F40}" type="presParOf" srcId="{FCFBC505-3F38-4F0B-87D7-11417F7AE18B}" destId="{72022886-D41A-4323-ACC6-4CAC3D24402E}" srcOrd="2" destOrd="0" presId="urn:microsoft.com/office/officeart/2018/2/layout/IconLabelDescriptionList"/>
    <dgm:cxn modelId="{49FFFF53-25E9-4A26-92CB-47F063CAE57A}" type="presParOf" srcId="{FCFBC505-3F38-4F0B-87D7-11417F7AE18B}" destId="{D4CC23E3-C41D-430A-85E5-55C993B5B22A}" srcOrd="3" destOrd="0" presId="urn:microsoft.com/office/officeart/2018/2/layout/IconLabelDescriptionList"/>
    <dgm:cxn modelId="{D56D73DF-AFE1-4518-A756-B29F3E68EEA2}" type="presParOf" srcId="{FCFBC505-3F38-4F0B-87D7-11417F7AE18B}" destId="{D5C21D2A-697B-452C-812F-0896256DC383}" srcOrd="4" destOrd="0" presId="urn:microsoft.com/office/officeart/2018/2/layout/IconLabelDescriptionList"/>
    <dgm:cxn modelId="{77DCF867-AC38-43D0-A6AF-250CFCCF8961}" type="presParOf" srcId="{CE9237A2-83DB-48C5-A649-6107E933E513}" destId="{3F52C5F3-CF23-4BB1-B3E7-3AB151545158}" srcOrd="3" destOrd="0" presId="urn:microsoft.com/office/officeart/2018/2/layout/IconLabelDescriptionList"/>
    <dgm:cxn modelId="{169EE8FA-2D64-426C-9C0B-527F8B7FD461}" type="presParOf" srcId="{CE9237A2-83DB-48C5-A649-6107E933E513}" destId="{1FDDDFF8-5C1D-49EF-9146-571B2DBD9DAB}" srcOrd="4" destOrd="0" presId="urn:microsoft.com/office/officeart/2018/2/layout/IconLabelDescriptionList"/>
    <dgm:cxn modelId="{F71F8778-74A4-46CF-B078-F55642B751C4}" type="presParOf" srcId="{1FDDDFF8-5C1D-49EF-9146-571B2DBD9DAB}" destId="{455C24FF-3821-41DF-A001-7780B1F49C9A}" srcOrd="0" destOrd="0" presId="urn:microsoft.com/office/officeart/2018/2/layout/IconLabelDescriptionList"/>
    <dgm:cxn modelId="{B3B18853-31AB-4D8D-B5D2-0E3F8FB127D5}" type="presParOf" srcId="{1FDDDFF8-5C1D-49EF-9146-571B2DBD9DAB}" destId="{36990CEB-78F7-4F24-A1F8-2B923E65CC92}" srcOrd="1" destOrd="0" presId="urn:microsoft.com/office/officeart/2018/2/layout/IconLabelDescriptionList"/>
    <dgm:cxn modelId="{50F4AB5C-8F10-4E21-9A4B-D0584D232750}" type="presParOf" srcId="{1FDDDFF8-5C1D-49EF-9146-571B2DBD9DAB}" destId="{C5558926-A409-425F-9C29-2C6CF777EB91}" srcOrd="2" destOrd="0" presId="urn:microsoft.com/office/officeart/2018/2/layout/IconLabelDescriptionList"/>
    <dgm:cxn modelId="{6CDED35E-702C-4B19-86B4-A49492B28DB9}" type="presParOf" srcId="{1FDDDFF8-5C1D-49EF-9146-571B2DBD9DAB}" destId="{A164F0DA-27B5-4C05-961E-7F75C160DA1A}" srcOrd="3" destOrd="0" presId="urn:microsoft.com/office/officeart/2018/2/layout/IconLabelDescriptionList"/>
    <dgm:cxn modelId="{BA74840B-F995-4F14-9EFC-0DAB929888FE}" type="presParOf" srcId="{1FDDDFF8-5C1D-49EF-9146-571B2DBD9DAB}" destId="{2C2E4049-2252-4A0D-8B58-7D7D92132252}" srcOrd="4" destOrd="0" presId="urn:microsoft.com/office/officeart/2018/2/layout/IconLabelDescriptionList"/>
    <dgm:cxn modelId="{A60D7F75-BA05-4893-95DF-6D0F3ECD7BA1}" type="presParOf" srcId="{CE9237A2-83DB-48C5-A649-6107E933E513}" destId="{2B42CF32-D064-437B-81CD-A9AAB87FCD32}" srcOrd="5" destOrd="0" presId="urn:microsoft.com/office/officeart/2018/2/layout/IconLabelDescriptionList"/>
    <dgm:cxn modelId="{6BA97CA4-A0C3-4B37-8B65-5BA958360C72}" type="presParOf" srcId="{CE9237A2-83DB-48C5-A649-6107E933E513}" destId="{D1BE6602-32B3-4CC3-AEC4-E61933FA67A4}" srcOrd="6" destOrd="0" presId="urn:microsoft.com/office/officeart/2018/2/layout/IconLabelDescriptionList"/>
    <dgm:cxn modelId="{2E038CEA-57CA-483A-A581-38C00C7FAE1D}" type="presParOf" srcId="{D1BE6602-32B3-4CC3-AEC4-E61933FA67A4}" destId="{3DD5C41E-0D5B-401A-833C-82E700D0BF97}" srcOrd="0" destOrd="0" presId="urn:microsoft.com/office/officeart/2018/2/layout/IconLabelDescriptionList"/>
    <dgm:cxn modelId="{4B1BA740-0998-423C-AA83-112AC89EE58D}" type="presParOf" srcId="{D1BE6602-32B3-4CC3-AEC4-E61933FA67A4}" destId="{20DE3D78-DD19-4417-A635-FBD5F5D787BC}" srcOrd="1" destOrd="0" presId="urn:microsoft.com/office/officeart/2018/2/layout/IconLabelDescriptionList"/>
    <dgm:cxn modelId="{40FD5495-5A69-41D6-BBA6-A122C22167EB}" type="presParOf" srcId="{D1BE6602-32B3-4CC3-AEC4-E61933FA67A4}" destId="{C510B472-AC43-45D9-8918-F6382D84EBE5}" srcOrd="2" destOrd="0" presId="urn:microsoft.com/office/officeart/2018/2/layout/IconLabelDescriptionList"/>
    <dgm:cxn modelId="{034D5D73-B9E9-4089-A744-259134B60F8C}" type="presParOf" srcId="{D1BE6602-32B3-4CC3-AEC4-E61933FA67A4}" destId="{A52F313E-D627-4B74-A564-9A1675656AC1}" srcOrd="3" destOrd="0" presId="urn:microsoft.com/office/officeart/2018/2/layout/IconLabelDescriptionList"/>
    <dgm:cxn modelId="{1DA685F2-B0E2-4C86-ABF5-FBA05CEDE531}" type="presParOf" srcId="{D1BE6602-32B3-4CC3-AEC4-E61933FA67A4}" destId="{8049CA41-17E3-4A92-9DA1-378CB6E00CF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5CA0A9-DE98-476B-AF3A-9F9E779BDE3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71A70B7-9187-47A3-AF0C-D1653005565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>
              <a:latin typeface="Calibri Light" panose="020F0302020204030204"/>
            </a:rPr>
            <a:t>Modeling showed that there were</a:t>
          </a:r>
          <a:r>
            <a:rPr lang="en-US" dirty="0">
              <a:latin typeface="Calibri Light" panose="020F0302020204030204"/>
            </a:rPr>
            <a:t> features between the classes irrelevant to the task. Ex. Covid-19 patients tended to be elderly, while pneumonia patients young. Thus the classes were often distinguishable for reasons other than chest infection. </a:t>
          </a:r>
          <a:endParaRPr lang="en-US" dirty="0"/>
        </a:p>
      </dgm:t>
    </dgm:pt>
    <dgm:pt modelId="{A6EB218B-21B5-42D1-9007-F79676C39745}" type="parTrans" cxnId="{1388A43B-AAA3-49B8-9795-96484DF42117}">
      <dgm:prSet/>
      <dgm:spPr/>
      <dgm:t>
        <a:bodyPr/>
        <a:lstStyle/>
        <a:p>
          <a:endParaRPr lang="en-US"/>
        </a:p>
      </dgm:t>
    </dgm:pt>
    <dgm:pt modelId="{08807003-87BC-4245-AE02-E9983C5406FD}" type="sibTrans" cxnId="{1388A43B-AAA3-49B8-9795-96484DF42117}">
      <dgm:prSet/>
      <dgm:spPr/>
      <dgm:t>
        <a:bodyPr/>
        <a:lstStyle/>
        <a:p>
          <a:endParaRPr lang="en-US"/>
        </a:p>
      </dgm:t>
    </dgm:pt>
    <dgm:pt modelId="{B8DE49B0-0A23-4A9D-B01A-5B8DBF4E759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/>
            <a:t>6,000 chest x rays that are either normal,</a:t>
          </a:r>
          <a:r>
            <a:rPr lang="en-US" b="0" dirty="0">
              <a:latin typeface="Calibri Light" panose="020F0302020204030204"/>
            </a:rPr>
            <a:t> show</a:t>
          </a:r>
          <a:r>
            <a:rPr lang="en-US" b="0" dirty="0"/>
            <a:t> </a:t>
          </a:r>
          <a:r>
            <a:rPr lang="en-US" b="0" dirty="0">
              <a:latin typeface="Calibri Light" panose="020F0302020204030204"/>
            </a:rPr>
            <a:t>pneumonia</a:t>
          </a:r>
          <a:r>
            <a:rPr lang="en-US" b="0" dirty="0"/>
            <a:t>, or covid-19 </a:t>
          </a:r>
          <a:r>
            <a:rPr lang="en-US" b="0" dirty="0">
              <a:latin typeface="Calibri Light" panose="020F0302020204030204"/>
            </a:rPr>
            <a:t>pneumonia</a:t>
          </a:r>
          <a:r>
            <a:rPr lang="en-US" b="0" dirty="0"/>
            <a:t> </a:t>
          </a:r>
          <a:r>
            <a:rPr lang="en-US" b="0" dirty="0">
              <a:latin typeface="Calibri Light" panose="020F0302020204030204"/>
            </a:rPr>
            <a:t>The goal is to build a classifier, but the problem is a lack of data. </a:t>
          </a:r>
          <a:endParaRPr lang="en-US" b="1" dirty="0">
            <a:latin typeface="Calibri Light" panose="020F0302020204030204"/>
          </a:endParaRPr>
        </a:p>
      </dgm:t>
    </dgm:pt>
    <dgm:pt modelId="{499BBA85-85C2-41E5-9ED2-2772F0763DE2}" type="parTrans" cxnId="{C3510E7F-E747-4626-864B-07C136C3C40C}">
      <dgm:prSet/>
      <dgm:spPr/>
    </dgm:pt>
    <dgm:pt modelId="{83812C03-1220-469E-A84F-DD09B0887211}" type="sibTrans" cxnId="{C3510E7F-E747-4626-864B-07C136C3C40C}">
      <dgm:prSet/>
      <dgm:spPr/>
    </dgm:pt>
    <dgm:pt modelId="{C6E0270B-B2A8-430C-8616-6C8284E862C8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>
              <a:latin typeface="Calibri Light" panose="020F0302020204030204"/>
            </a:rPr>
            <a:t>Data Augmentation</a:t>
          </a:r>
          <a:endParaRPr lang="en-US" dirty="0"/>
        </a:p>
      </dgm:t>
    </dgm:pt>
    <dgm:pt modelId="{5847F82D-C0FB-45F5-8337-5FF4D2C91F99}" type="parTrans" cxnId="{2D583DFF-212F-421E-98E5-DAF5DCA6AC3C}">
      <dgm:prSet/>
      <dgm:spPr/>
    </dgm:pt>
    <dgm:pt modelId="{775A94B2-8E4F-4490-ACDB-E2CA6FF0EB6F}" type="sibTrans" cxnId="{2D583DFF-212F-421E-98E5-DAF5DCA6AC3C}">
      <dgm:prSet/>
      <dgm:spPr/>
    </dgm:pt>
    <dgm:pt modelId="{38E4ACBE-4BC6-464A-9D00-7A1F15CE77A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During training, images are rotated and cropped, this helps with generalization and artificially generates more training observations</a:t>
          </a:r>
          <a:endParaRPr lang="en-US" dirty="0"/>
        </a:p>
      </dgm:t>
    </dgm:pt>
    <dgm:pt modelId="{348F3E3D-C554-4118-AC90-D2B76CB8DEAE}" type="parTrans" cxnId="{5522EE83-ED99-4491-96A0-4FC52DD4B3BA}">
      <dgm:prSet/>
      <dgm:spPr/>
    </dgm:pt>
    <dgm:pt modelId="{E4BBF76C-A1D7-4672-85B9-FCD76F22E130}" type="sibTrans" cxnId="{5522EE83-ED99-4491-96A0-4FC52DD4B3BA}">
      <dgm:prSet/>
      <dgm:spPr/>
    </dgm:pt>
    <dgm:pt modelId="{A20B7143-C197-4804-9DAB-1EAE3A0AA5D0}">
      <dgm:prSet phldr="0"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0" dirty="0">
              <a:latin typeface="Calibri Light" panose="020F0302020204030204"/>
            </a:rPr>
            <a:t>Convolution and Transfer Learning</a:t>
          </a:r>
          <a:endParaRPr lang="en-US" b="1" dirty="0"/>
        </a:p>
      </dgm:t>
    </dgm:pt>
    <dgm:pt modelId="{1E9BFCC6-A384-4BB0-B7C2-7A39DC2EC322}" type="parTrans" cxnId="{6920425E-FAB8-4A31-BDBE-ACF68599BA4D}">
      <dgm:prSet/>
      <dgm:spPr/>
    </dgm:pt>
    <dgm:pt modelId="{62D8BA4F-882A-40C5-A6F7-609DC0E276B8}" type="sibTrans" cxnId="{6920425E-FAB8-4A31-BDBE-ACF68599BA4D}">
      <dgm:prSet/>
      <dgm:spPr/>
    </dgm:pt>
    <dgm:pt modelId="{53957885-6082-468D-8928-612BE5C5F76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/>
            <a:t>I</a:t>
          </a:r>
          <a:r>
            <a:rPr lang="en-US" b="0" dirty="0">
              <a:latin typeface="Calibri Light" panose="020F0302020204030204"/>
            </a:rPr>
            <a:t> used</a:t>
          </a:r>
          <a:r>
            <a:rPr lang="en-US" dirty="0">
              <a:latin typeface="Calibri Light" panose="020F0302020204030204"/>
            </a:rPr>
            <a:t> various pretrained models as a set of base layers. These were non trainable and intended to work as a feature transformer. I then trained various convolutional layers on top of these base layers. This improves results dramatically. </a:t>
          </a:r>
          <a:endParaRPr lang="en-US" dirty="0"/>
        </a:p>
      </dgm:t>
    </dgm:pt>
    <dgm:pt modelId="{3C5FDD74-7FB8-46E2-9D67-A41B33CD3E08}" type="parTrans" cxnId="{021B71B7-1540-4018-9F54-A131B0DBBC41}">
      <dgm:prSet/>
      <dgm:spPr/>
    </dgm:pt>
    <dgm:pt modelId="{0EDAC8BB-4CEE-46A3-A978-0CABABEAC06A}" type="sibTrans" cxnId="{021B71B7-1540-4018-9F54-A131B0DBBC41}">
      <dgm:prSet/>
      <dgm:spPr/>
    </dgm:pt>
    <dgm:pt modelId="{938235B0-ACA5-41DD-8BBC-DA2150D424C9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>
              <a:latin typeface="Calibri Light" panose="020F0302020204030204"/>
            </a:rPr>
            <a:t>Results</a:t>
          </a:r>
          <a:endParaRPr lang="en-US" b="1" dirty="0"/>
        </a:p>
      </dgm:t>
    </dgm:pt>
    <dgm:pt modelId="{4D7301D2-0492-4422-98BB-868CB4CE724A}" type="parTrans" cxnId="{1B3D3176-94A2-4ADD-9FE0-946F2A805629}">
      <dgm:prSet/>
      <dgm:spPr/>
    </dgm:pt>
    <dgm:pt modelId="{DCDEAF66-9BD1-4D1D-B142-20F0BEDD1D77}" type="sibTrans" cxnId="{1B3D3176-94A2-4ADD-9FE0-946F2A805629}">
      <dgm:prSet/>
      <dgm:spPr/>
    </dgm:pt>
    <dgm:pt modelId="{5F1D5743-196B-419D-8220-CB602480941D}">
      <dgm:prSet phldr="0"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0" dirty="0">
              <a:latin typeface="Calibri Light" panose="020F0302020204030204"/>
            </a:rPr>
            <a:t>The Data</a:t>
          </a:r>
          <a:endParaRPr lang="en-US" b="0" dirty="0"/>
        </a:p>
      </dgm:t>
    </dgm:pt>
    <dgm:pt modelId="{3E601B4A-7168-4C06-96CE-948E50E9C557}" type="parTrans" cxnId="{C570461C-1B19-4A05-9AC7-961CF1C941CA}">
      <dgm:prSet/>
      <dgm:spPr/>
    </dgm:pt>
    <dgm:pt modelId="{6BB7BA33-F3DB-4B25-8924-ECEA0B0D439E}" type="sibTrans" cxnId="{C570461C-1B19-4A05-9AC7-961CF1C941CA}">
      <dgm:prSet/>
      <dgm:spPr/>
    </dgm:pt>
    <dgm:pt modelId="{CE9237A2-83DB-48C5-A649-6107E933E513}" type="pres">
      <dgm:prSet presAssocID="{DC5CA0A9-DE98-476B-AF3A-9F9E779BDE3A}" presName="root" presStyleCnt="0">
        <dgm:presLayoutVars>
          <dgm:dir/>
          <dgm:resizeHandles val="exact"/>
        </dgm:presLayoutVars>
      </dgm:prSet>
      <dgm:spPr/>
    </dgm:pt>
    <dgm:pt modelId="{E44AA8DC-8B4C-46BD-B1DC-D0AAF9EE383D}" type="pres">
      <dgm:prSet presAssocID="{5F1D5743-196B-419D-8220-CB602480941D}" presName="compNode" presStyleCnt="0"/>
      <dgm:spPr/>
    </dgm:pt>
    <dgm:pt modelId="{E4E4A887-8080-4FF9-AD49-2BBEC8F311FE}" type="pres">
      <dgm:prSet presAssocID="{5F1D5743-196B-419D-8220-CB602480941D}" presName="iconRect" presStyleLbl="node1" presStyleIdx="0" presStyleCnt="4"/>
      <dgm:spPr/>
    </dgm:pt>
    <dgm:pt modelId="{59B634C5-FC6A-4DFE-BC04-7881FD7F1B61}" type="pres">
      <dgm:prSet presAssocID="{5F1D5743-196B-419D-8220-CB602480941D}" presName="iconSpace" presStyleCnt="0"/>
      <dgm:spPr/>
    </dgm:pt>
    <dgm:pt modelId="{D626B4C4-36DE-4967-AD51-889286C102A1}" type="pres">
      <dgm:prSet presAssocID="{5F1D5743-196B-419D-8220-CB602480941D}" presName="parTx" presStyleLbl="revTx" presStyleIdx="0" presStyleCnt="8">
        <dgm:presLayoutVars>
          <dgm:chMax val="0"/>
          <dgm:chPref val="0"/>
        </dgm:presLayoutVars>
      </dgm:prSet>
      <dgm:spPr/>
    </dgm:pt>
    <dgm:pt modelId="{729ACED5-701E-4ABB-BA13-AD8F4BB9E529}" type="pres">
      <dgm:prSet presAssocID="{5F1D5743-196B-419D-8220-CB602480941D}" presName="txSpace" presStyleCnt="0"/>
      <dgm:spPr/>
    </dgm:pt>
    <dgm:pt modelId="{BAFC92F9-EC35-4F9D-9999-7260199C705F}" type="pres">
      <dgm:prSet presAssocID="{5F1D5743-196B-419D-8220-CB602480941D}" presName="desTx" presStyleLbl="revTx" presStyleIdx="1" presStyleCnt="8">
        <dgm:presLayoutVars/>
      </dgm:prSet>
      <dgm:spPr/>
    </dgm:pt>
    <dgm:pt modelId="{7FAD41C5-A833-4657-A53D-2987452A964C}" type="pres">
      <dgm:prSet presAssocID="{6BB7BA33-F3DB-4B25-8924-ECEA0B0D439E}" presName="sibTrans" presStyleCnt="0"/>
      <dgm:spPr/>
    </dgm:pt>
    <dgm:pt modelId="{FCFBC505-3F38-4F0B-87D7-11417F7AE18B}" type="pres">
      <dgm:prSet presAssocID="{C6E0270B-B2A8-430C-8616-6C8284E862C8}" presName="compNode" presStyleCnt="0"/>
      <dgm:spPr/>
    </dgm:pt>
    <dgm:pt modelId="{459D1C04-4754-4FDE-93BE-4CC67C962097}" type="pres">
      <dgm:prSet presAssocID="{C6E0270B-B2A8-430C-8616-6C8284E862C8}" presName="iconRect" presStyleLbl="node1" presStyleIdx="1" presStyleCnt="4"/>
      <dgm:spPr/>
    </dgm:pt>
    <dgm:pt modelId="{5AD63E30-A44D-4A27-A4B9-95E76CCF7E83}" type="pres">
      <dgm:prSet presAssocID="{C6E0270B-B2A8-430C-8616-6C8284E862C8}" presName="iconSpace" presStyleCnt="0"/>
      <dgm:spPr/>
    </dgm:pt>
    <dgm:pt modelId="{72022886-D41A-4323-ACC6-4CAC3D24402E}" type="pres">
      <dgm:prSet presAssocID="{C6E0270B-B2A8-430C-8616-6C8284E862C8}" presName="parTx" presStyleLbl="revTx" presStyleIdx="2" presStyleCnt="8">
        <dgm:presLayoutVars>
          <dgm:chMax val="0"/>
          <dgm:chPref val="0"/>
        </dgm:presLayoutVars>
      </dgm:prSet>
      <dgm:spPr/>
    </dgm:pt>
    <dgm:pt modelId="{D4CC23E3-C41D-430A-85E5-55C993B5B22A}" type="pres">
      <dgm:prSet presAssocID="{C6E0270B-B2A8-430C-8616-6C8284E862C8}" presName="txSpace" presStyleCnt="0"/>
      <dgm:spPr/>
    </dgm:pt>
    <dgm:pt modelId="{D5C21D2A-697B-452C-812F-0896256DC383}" type="pres">
      <dgm:prSet presAssocID="{C6E0270B-B2A8-430C-8616-6C8284E862C8}" presName="desTx" presStyleLbl="revTx" presStyleIdx="3" presStyleCnt="8">
        <dgm:presLayoutVars/>
      </dgm:prSet>
      <dgm:spPr/>
    </dgm:pt>
    <dgm:pt modelId="{3F52C5F3-CF23-4BB1-B3E7-3AB151545158}" type="pres">
      <dgm:prSet presAssocID="{775A94B2-8E4F-4490-ACDB-E2CA6FF0EB6F}" presName="sibTrans" presStyleCnt="0"/>
      <dgm:spPr/>
    </dgm:pt>
    <dgm:pt modelId="{1FDDDFF8-5C1D-49EF-9146-571B2DBD9DAB}" type="pres">
      <dgm:prSet presAssocID="{A20B7143-C197-4804-9DAB-1EAE3A0AA5D0}" presName="compNode" presStyleCnt="0"/>
      <dgm:spPr/>
    </dgm:pt>
    <dgm:pt modelId="{455C24FF-3821-41DF-A001-7780B1F49C9A}" type="pres">
      <dgm:prSet presAssocID="{A20B7143-C197-4804-9DAB-1EAE3A0AA5D0}" presName="iconRect" presStyleLbl="node1" presStyleIdx="2" presStyleCnt="4"/>
      <dgm:spPr/>
    </dgm:pt>
    <dgm:pt modelId="{36990CEB-78F7-4F24-A1F8-2B923E65CC92}" type="pres">
      <dgm:prSet presAssocID="{A20B7143-C197-4804-9DAB-1EAE3A0AA5D0}" presName="iconSpace" presStyleCnt="0"/>
      <dgm:spPr/>
    </dgm:pt>
    <dgm:pt modelId="{C5558926-A409-425F-9C29-2C6CF777EB91}" type="pres">
      <dgm:prSet presAssocID="{A20B7143-C197-4804-9DAB-1EAE3A0AA5D0}" presName="parTx" presStyleLbl="revTx" presStyleIdx="4" presStyleCnt="8">
        <dgm:presLayoutVars>
          <dgm:chMax val="0"/>
          <dgm:chPref val="0"/>
        </dgm:presLayoutVars>
      </dgm:prSet>
      <dgm:spPr/>
    </dgm:pt>
    <dgm:pt modelId="{A164F0DA-27B5-4C05-961E-7F75C160DA1A}" type="pres">
      <dgm:prSet presAssocID="{A20B7143-C197-4804-9DAB-1EAE3A0AA5D0}" presName="txSpace" presStyleCnt="0"/>
      <dgm:spPr/>
    </dgm:pt>
    <dgm:pt modelId="{2C2E4049-2252-4A0D-8B58-7D7D92132252}" type="pres">
      <dgm:prSet presAssocID="{A20B7143-C197-4804-9DAB-1EAE3A0AA5D0}" presName="desTx" presStyleLbl="revTx" presStyleIdx="5" presStyleCnt="8">
        <dgm:presLayoutVars/>
      </dgm:prSet>
      <dgm:spPr/>
    </dgm:pt>
    <dgm:pt modelId="{2B42CF32-D064-437B-81CD-A9AAB87FCD32}" type="pres">
      <dgm:prSet presAssocID="{62D8BA4F-882A-40C5-A6F7-609DC0E276B8}" presName="sibTrans" presStyleCnt="0"/>
      <dgm:spPr/>
    </dgm:pt>
    <dgm:pt modelId="{D1BE6602-32B3-4CC3-AEC4-E61933FA67A4}" type="pres">
      <dgm:prSet presAssocID="{938235B0-ACA5-41DD-8BBC-DA2150D424C9}" presName="compNode" presStyleCnt="0"/>
      <dgm:spPr/>
    </dgm:pt>
    <dgm:pt modelId="{3DD5C41E-0D5B-401A-833C-82E700D0BF97}" type="pres">
      <dgm:prSet presAssocID="{938235B0-ACA5-41DD-8BBC-DA2150D424C9}" presName="iconRect" presStyleLbl="node1" presStyleIdx="3" presStyleCnt="4"/>
      <dgm:spPr/>
    </dgm:pt>
    <dgm:pt modelId="{20DE3D78-DD19-4417-A635-FBD5F5D787BC}" type="pres">
      <dgm:prSet presAssocID="{938235B0-ACA5-41DD-8BBC-DA2150D424C9}" presName="iconSpace" presStyleCnt="0"/>
      <dgm:spPr/>
    </dgm:pt>
    <dgm:pt modelId="{C510B472-AC43-45D9-8918-F6382D84EBE5}" type="pres">
      <dgm:prSet presAssocID="{938235B0-ACA5-41DD-8BBC-DA2150D424C9}" presName="parTx" presStyleLbl="revTx" presStyleIdx="6" presStyleCnt="8">
        <dgm:presLayoutVars>
          <dgm:chMax val="0"/>
          <dgm:chPref val="0"/>
        </dgm:presLayoutVars>
      </dgm:prSet>
      <dgm:spPr/>
    </dgm:pt>
    <dgm:pt modelId="{A52F313E-D627-4B74-A564-9A1675656AC1}" type="pres">
      <dgm:prSet presAssocID="{938235B0-ACA5-41DD-8BBC-DA2150D424C9}" presName="txSpace" presStyleCnt="0"/>
      <dgm:spPr/>
    </dgm:pt>
    <dgm:pt modelId="{8049CA41-17E3-4A92-9DA1-378CB6E00CF5}" type="pres">
      <dgm:prSet presAssocID="{938235B0-ACA5-41DD-8BBC-DA2150D424C9}" presName="desTx" presStyleLbl="revTx" presStyleIdx="7" presStyleCnt="8">
        <dgm:presLayoutVars/>
      </dgm:prSet>
      <dgm:spPr/>
    </dgm:pt>
  </dgm:ptLst>
  <dgm:cxnLst>
    <dgm:cxn modelId="{C570461C-1B19-4A05-9AC7-961CF1C941CA}" srcId="{DC5CA0A9-DE98-476B-AF3A-9F9E779BDE3A}" destId="{5F1D5743-196B-419D-8220-CB602480941D}" srcOrd="0" destOrd="0" parTransId="{3E601B4A-7168-4C06-96CE-948E50E9C557}" sibTransId="{6BB7BA33-F3DB-4B25-8924-ECEA0B0D439E}"/>
    <dgm:cxn modelId="{1388A43B-AAA3-49B8-9795-96484DF42117}" srcId="{938235B0-ACA5-41DD-8BBC-DA2150D424C9}" destId="{671A70B7-9187-47A3-AF0C-D1653005565E}" srcOrd="0" destOrd="0" parTransId="{A6EB218B-21B5-42D1-9007-F79676C39745}" sibTransId="{08807003-87BC-4245-AE02-E9983C5406FD}"/>
    <dgm:cxn modelId="{953C113F-0345-44AC-B941-E93BBE696978}" type="presOf" srcId="{5F1D5743-196B-419D-8220-CB602480941D}" destId="{D626B4C4-36DE-4967-AD51-889286C102A1}" srcOrd="0" destOrd="0" presId="urn:microsoft.com/office/officeart/2018/2/layout/IconLabelDescriptionList"/>
    <dgm:cxn modelId="{6920425E-FAB8-4A31-BDBE-ACF68599BA4D}" srcId="{DC5CA0A9-DE98-476B-AF3A-9F9E779BDE3A}" destId="{A20B7143-C197-4804-9DAB-1EAE3A0AA5D0}" srcOrd="2" destOrd="0" parTransId="{1E9BFCC6-A384-4BB0-B7C2-7A39DC2EC322}" sibTransId="{62D8BA4F-882A-40C5-A6F7-609DC0E276B8}"/>
    <dgm:cxn modelId="{1F9A2362-6621-43CF-A5D6-8C88B9BEC994}" type="presOf" srcId="{A20B7143-C197-4804-9DAB-1EAE3A0AA5D0}" destId="{C5558926-A409-425F-9C29-2C6CF777EB91}" srcOrd="0" destOrd="0" presId="urn:microsoft.com/office/officeart/2018/2/layout/IconLabelDescriptionList"/>
    <dgm:cxn modelId="{F69F4F64-1D54-4B72-9772-7DB9F8DF8CDB}" type="presOf" srcId="{938235B0-ACA5-41DD-8BBC-DA2150D424C9}" destId="{C510B472-AC43-45D9-8918-F6382D84EBE5}" srcOrd="0" destOrd="0" presId="urn:microsoft.com/office/officeart/2018/2/layout/IconLabelDescriptionList"/>
    <dgm:cxn modelId="{B0A26175-17B5-4733-BA6D-E8D32AFDC9AE}" type="presOf" srcId="{B8DE49B0-0A23-4A9D-B01A-5B8DBF4E7592}" destId="{BAFC92F9-EC35-4F9D-9999-7260199C705F}" srcOrd="0" destOrd="0" presId="urn:microsoft.com/office/officeart/2018/2/layout/IconLabelDescriptionList"/>
    <dgm:cxn modelId="{4C2AE275-6FAA-400B-917F-467C68D3199D}" type="presOf" srcId="{C6E0270B-B2A8-430C-8616-6C8284E862C8}" destId="{72022886-D41A-4323-ACC6-4CAC3D24402E}" srcOrd="0" destOrd="0" presId="urn:microsoft.com/office/officeart/2018/2/layout/IconLabelDescriptionList"/>
    <dgm:cxn modelId="{1B3D3176-94A2-4ADD-9FE0-946F2A805629}" srcId="{DC5CA0A9-DE98-476B-AF3A-9F9E779BDE3A}" destId="{938235B0-ACA5-41DD-8BBC-DA2150D424C9}" srcOrd="3" destOrd="0" parTransId="{4D7301D2-0492-4422-98BB-868CB4CE724A}" sibTransId="{DCDEAF66-9BD1-4D1D-B142-20F0BEDD1D77}"/>
    <dgm:cxn modelId="{C3510E7F-E747-4626-864B-07C136C3C40C}" srcId="{5F1D5743-196B-419D-8220-CB602480941D}" destId="{B8DE49B0-0A23-4A9D-B01A-5B8DBF4E7592}" srcOrd="0" destOrd="0" parTransId="{499BBA85-85C2-41E5-9ED2-2772F0763DE2}" sibTransId="{83812C03-1220-469E-A84F-DD09B0887211}"/>
    <dgm:cxn modelId="{5522EE83-ED99-4491-96A0-4FC52DD4B3BA}" srcId="{C6E0270B-B2A8-430C-8616-6C8284E862C8}" destId="{38E4ACBE-4BC6-464A-9D00-7A1F15CE77A0}" srcOrd="0" destOrd="0" parTransId="{348F3E3D-C554-4118-AC90-D2B76CB8DEAE}" sibTransId="{E4BBF76C-A1D7-4672-85B9-FCD76F22E130}"/>
    <dgm:cxn modelId="{253EBD9E-012D-4934-8DC2-3022F231F2EE}" type="presOf" srcId="{671A70B7-9187-47A3-AF0C-D1653005565E}" destId="{8049CA41-17E3-4A92-9DA1-378CB6E00CF5}" srcOrd="0" destOrd="0" presId="urn:microsoft.com/office/officeart/2018/2/layout/IconLabelDescriptionList"/>
    <dgm:cxn modelId="{021B71B7-1540-4018-9F54-A131B0DBBC41}" srcId="{A20B7143-C197-4804-9DAB-1EAE3A0AA5D0}" destId="{53957885-6082-468D-8928-612BE5C5F764}" srcOrd="0" destOrd="0" parTransId="{3C5FDD74-7FB8-46E2-9D67-A41B33CD3E08}" sibTransId="{0EDAC8BB-4CEE-46A3-A978-0CABABEAC06A}"/>
    <dgm:cxn modelId="{72CBB6B8-8A23-4E2F-8E5E-3EC46D26C1E2}" type="presOf" srcId="{53957885-6082-468D-8928-612BE5C5F764}" destId="{2C2E4049-2252-4A0D-8B58-7D7D92132252}" srcOrd="0" destOrd="0" presId="urn:microsoft.com/office/officeart/2018/2/layout/IconLabelDescriptionList"/>
    <dgm:cxn modelId="{06D78AB9-FAC4-4007-B7B4-1AE56B5845B5}" type="presOf" srcId="{DC5CA0A9-DE98-476B-AF3A-9F9E779BDE3A}" destId="{CE9237A2-83DB-48C5-A649-6107E933E513}" srcOrd="0" destOrd="0" presId="urn:microsoft.com/office/officeart/2018/2/layout/IconLabelDescriptionList"/>
    <dgm:cxn modelId="{C20A67D8-8521-435F-BFEB-C0267F544631}" type="presOf" srcId="{38E4ACBE-4BC6-464A-9D00-7A1F15CE77A0}" destId="{D5C21D2A-697B-452C-812F-0896256DC383}" srcOrd="0" destOrd="0" presId="urn:microsoft.com/office/officeart/2018/2/layout/IconLabelDescriptionList"/>
    <dgm:cxn modelId="{2D583DFF-212F-421E-98E5-DAF5DCA6AC3C}" srcId="{DC5CA0A9-DE98-476B-AF3A-9F9E779BDE3A}" destId="{C6E0270B-B2A8-430C-8616-6C8284E862C8}" srcOrd="1" destOrd="0" parTransId="{5847F82D-C0FB-45F5-8337-5FF4D2C91F99}" sibTransId="{775A94B2-8E4F-4490-ACDB-E2CA6FF0EB6F}"/>
    <dgm:cxn modelId="{2592B7CF-3F6B-497F-9297-6A82365F43FA}" type="presParOf" srcId="{CE9237A2-83DB-48C5-A649-6107E933E513}" destId="{E44AA8DC-8B4C-46BD-B1DC-D0AAF9EE383D}" srcOrd="0" destOrd="0" presId="urn:microsoft.com/office/officeart/2018/2/layout/IconLabelDescriptionList"/>
    <dgm:cxn modelId="{FAA47D94-A998-4A16-A621-4109582AD33D}" type="presParOf" srcId="{E44AA8DC-8B4C-46BD-B1DC-D0AAF9EE383D}" destId="{E4E4A887-8080-4FF9-AD49-2BBEC8F311FE}" srcOrd="0" destOrd="0" presId="urn:microsoft.com/office/officeart/2018/2/layout/IconLabelDescriptionList"/>
    <dgm:cxn modelId="{B44F0C49-8A3A-4F15-849A-1BDFBA523FB5}" type="presParOf" srcId="{E44AA8DC-8B4C-46BD-B1DC-D0AAF9EE383D}" destId="{59B634C5-FC6A-4DFE-BC04-7881FD7F1B61}" srcOrd="1" destOrd="0" presId="urn:microsoft.com/office/officeart/2018/2/layout/IconLabelDescriptionList"/>
    <dgm:cxn modelId="{F8D0E089-5B29-4ECE-8B72-15ED6BE8A564}" type="presParOf" srcId="{E44AA8DC-8B4C-46BD-B1DC-D0AAF9EE383D}" destId="{D626B4C4-36DE-4967-AD51-889286C102A1}" srcOrd="2" destOrd="0" presId="urn:microsoft.com/office/officeart/2018/2/layout/IconLabelDescriptionList"/>
    <dgm:cxn modelId="{39832E3C-1B82-4C4A-98B3-1B2EB7529C69}" type="presParOf" srcId="{E44AA8DC-8B4C-46BD-B1DC-D0AAF9EE383D}" destId="{729ACED5-701E-4ABB-BA13-AD8F4BB9E529}" srcOrd="3" destOrd="0" presId="urn:microsoft.com/office/officeart/2018/2/layout/IconLabelDescriptionList"/>
    <dgm:cxn modelId="{95FA0247-ABA2-4720-BAA1-C402AC8428EA}" type="presParOf" srcId="{E44AA8DC-8B4C-46BD-B1DC-D0AAF9EE383D}" destId="{BAFC92F9-EC35-4F9D-9999-7260199C705F}" srcOrd="4" destOrd="0" presId="urn:microsoft.com/office/officeart/2018/2/layout/IconLabelDescriptionList"/>
    <dgm:cxn modelId="{1F0FF559-4FC5-4D60-9DCB-D5F56D2B60E5}" type="presParOf" srcId="{CE9237A2-83DB-48C5-A649-6107E933E513}" destId="{7FAD41C5-A833-4657-A53D-2987452A964C}" srcOrd="1" destOrd="0" presId="urn:microsoft.com/office/officeart/2018/2/layout/IconLabelDescriptionList"/>
    <dgm:cxn modelId="{D66CC15E-4F47-4F51-8769-A13216436E4B}" type="presParOf" srcId="{CE9237A2-83DB-48C5-A649-6107E933E513}" destId="{FCFBC505-3F38-4F0B-87D7-11417F7AE18B}" srcOrd="2" destOrd="0" presId="urn:microsoft.com/office/officeart/2018/2/layout/IconLabelDescriptionList"/>
    <dgm:cxn modelId="{6C1A7874-7B7A-4F5A-94C5-4CA930619AC6}" type="presParOf" srcId="{FCFBC505-3F38-4F0B-87D7-11417F7AE18B}" destId="{459D1C04-4754-4FDE-93BE-4CC67C962097}" srcOrd="0" destOrd="0" presId="urn:microsoft.com/office/officeart/2018/2/layout/IconLabelDescriptionList"/>
    <dgm:cxn modelId="{D2A6E019-9FA7-4FD3-9892-DEB2007E941F}" type="presParOf" srcId="{FCFBC505-3F38-4F0B-87D7-11417F7AE18B}" destId="{5AD63E30-A44D-4A27-A4B9-95E76CCF7E83}" srcOrd="1" destOrd="0" presId="urn:microsoft.com/office/officeart/2018/2/layout/IconLabelDescriptionList"/>
    <dgm:cxn modelId="{E8933412-BB51-4DA2-8324-B614863CDE7D}" type="presParOf" srcId="{FCFBC505-3F38-4F0B-87D7-11417F7AE18B}" destId="{72022886-D41A-4323-ACC6-4CAC3D24402E}" srcOrd="2" destOrd="0" presId="urn:microsoft.com/office/officeart/2018/2/layout/IconLabelDescriptionList"/>
    <dgm:cxn modelId="{D69E6411-26D2-4F05-B659-D0C97920B69A}" type="presParOf" srcId="{FCFBC505-3F38-4F0B-87D7-11417F7AE18B}" destId="{D4CC23E3-C41D-430A-85E5-55C993B5B22A}" srcOrd="3" destOrd="0" presId="urn:microsoft.com/office/officeart/2018/2/layout/IconLabelDescriptionList"/>
    <dgm:cxn modelId="{61B2274D-B47F-489D-BB51-C14D38B9C667}" type="presParOf" srcId="{FCFBC505-3F38-4F0B-87D7-11417F7AE18B}" destId="{D5C21D2A-697B-452C-812F-0896256DC383}" srcOrd="4" destOrd="0" presId="urn:microsoft.com/office/officeart/2018/2/layout/IconLabelDescriptionList"/>
    <dgm:cxn modelId="{77DCF867-AC38-43D0-A6AF-250CFCCF8961}" type="presParOf" srcId="{CE9237A2-83DB-48C5-A649-6107E933E513}" destId="{3F52C5F3-CF23-4BB1-B3E7-3AB151545158}" srcOrd="3" destOrd="0" presId="urn:microsoft.com/office/officeart/2018/2/layout/IconLabelDescriptionList"/>
    <dgm:cxn modelId="{169EE8FA-2D64-426C-9C0B-527F8B7FD461}" type="presParOf" srcId="{CE9237A2-83DB-48C5-A649-6107E933E513}" destId="{1FDDDFF8-5C1D-49EF-9146-571B2DBD9DAB}" srcOrd="4" destOrd="0" presId="urn:microsoft.com/office/officeart/2018/2/layout/IconLabelDescriptionList"/>
    <dgm:cxn modelId="{9E179926-B4C3-4175-B485-19A1B8C562CE}" type="presParOf" srcId="{1FDDDFF8-5C1D-49EF-9146-571B2DBD9DAB}" destId="{455C24FF-3821-41DF-A001-7780B1F49C9A}" srcOrd="0" destOrd="0" presId="urn:microsoft.com/office/officeart/2018/2/layout/IconLabelDescriptionList"/>
    <dgm:cxn modelId="{089A03D4-5A91-4FA9-A60F-3775629764CE}" type="presParOf" srcId="{1FDDDFF8-5C1D-49EF-9146-571B2DBD9DAB}" destId="{36990CEB-78F7-4F24-A1F8-2B923E65CC92}" srcOrd="1" destOrd="0" presId="urn:microsoft.com/office/officeart/2018/2/layout/IconLabelDescriptionList"/>
    <dgm:cxn modelId="{05D1BD4C-80C2-47BE-9F99-84CC9377EB0D}" type="presParOf" srcId="{1FDDDFF8-5C1D-49EF-9146-571B2DBD9DAB}" destId="{C5558926-A409-425F-9C29-2C6CF777EB91}" srcOrd="2" destOrd="0" presId="urn:microsoft.com/office/officeart/2018/2/layout/IconLabelDescriptionList"/>
    <dgm:cxn modelId="{8EBCCD12-ED7A-4096-9E55-5C3CC5B677DA}" type="presParOf" srcId="{1FDDDFF8-5C1D-49EF-9146-571B2DBD9DAB}" destId="{A164F0DA-27B5-4C05-961E-7F75C160DA1A}" srcOrd="3" destOrd="0" presId="urn:microsoft.com/office/officeart/2018/2/layout/IconLabelDescriptionList"/>
    <dgm:cxn modelId="{E56A0741-12F4-4A93-95DC-66E652FFCFE8}" type="presParOf" srcId="{1FDDDFF8-5C1D-49EF-9146-571B2DBD9DAB}" destId="{2C2E4049-2252-4A0D-8B58-7D7D92132252}" srcOrd="4" destOrd="0" presId="urn:microsoft.com/office/officeart/2018/2/layout/IconLabelDescriptionList"/>
    <dgm:cxn modelId="{A60D7F75-BA05-4893-95DF-6D0F3ECD7BA1}" type="presParOf" srcId="{CE9237A2-83DB-48C5-A649-6107E933E513}" destId="{2B42CF32-D064-437B-81CD-A9AAB87FCD32}" srcOrd="5" destOrd="0" presId="urn:microsoft.com/office/officeart/2018/2/layout/IconLabelDescriptionList"/>
    <dgm:cxn modelId="{6BA97CA4-A0C3-4B37-8B65-5BA958360C72}" type="presParOf" srcId="{CE9237A2-83DB-48C5-A649-6107E933E513}" destId="{D1BE6602-32B3-4CC3-AEC4-E61933FA67A4}" srcOrd="6" destOrd="0" presId="urn:microsoft.com/office/officeart/2018/2/layout/IconLabelDescriptionList"/>
    <dgm:cxn modelId="{424A49B1-000B-4BE6-86B1-7C6138709CF5}" type="presParOf" srcId="{D1BE6602-32B3-4CC3-AEC4-E61933FA67A4}" destId="{3DD5C41E-0D5B-401A-833C-82E700D0BF97}" srcOrd="0" destOrd="0" presId="urn:microsoft.com/office/officeart/2018/2/layout/IconLabelDescriptionList"/>
    <dgm:cxn modelId="{1FA37BFD-C1BD-4251-B515-81CCE832AABF}" type="presParOf" srcId="{D1BE6602-32B3-4CC3-AEC4-E61933FA67A4}" destId="{20DE3D78-DD19-4417-A635-FBD5F5D787BC}" srcOrd="1" destOrd="0" presId="urn:microsoft.com/office/officeart/2018/2/layout/IconLabelDescriptionList"/>
    <dgm:cxn modelId="{DA280A73-1F21-4AA2-993F-97893E8E912A}" type="presParOf" srcId="{D1BE6602-32B3-4CC3-AEC4-E61933FA67A4}" destId="{C510B472-AC43-45D9-8918-F6382D84EBE5}" srcOrd="2" destOrd="0" presId="urn:microsoft.com/office/officeart/2018/2/layout/IconLabelDescriptionList"/>
    <dgm:cxn modelId="{46DDE815-04C9-4927-893C-236FA24A8E95}" type="presParOf" srcId="{D1BE6602-32B3-4CC3-AEC4-E61933FA67A4}" destId="{A52F313E-D627-4B74-A564-9A1675656AC1}" srcOrd="3" destOrd="0" presId="urn:microsoft.com/office/officeart/2018/2/layout/IconLabelDescriptionList"/>
    <dgm:cxn modelId="{C77DFB8D-6D69-4E8C-8E59-53C77BB67F2C}" type="presParOf" srcId="{D1BE6602-32B3-4CC3-AEC4-E61933FA67A4}" destId="{8049CA41-17E3-4A92-9DA1-378CB6E00CF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5CA0A9-DE98-476B-AF3A-9F9E779BDE3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8DE49B0-0A23-4A9D-B01A-5B8DBF4E759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>
              <a:latin typeface="Calibri Light" panose="020F0302020204030204"/>
            </a:rPr>
            <a:t>Monthly data going back 20 years on the median home value in each zip code across the USA.</a:t>
          </a:r>
          <a:endParaRPr lang="en-US" b="1" dirty="0">
            <a:latin typeface="Calibri Light" panose="020F0302020204030204"/>
          </a:endParaRPr>
        </a:p>
      </dgm:t>
    </dgm:pt>
    <dgm:pt modelId="{499BBA85-85C2-41E5-9ED2-2772F0763DE2}" type="parTrans" cxnId="{C3510E7F-E747-4626-864B-07C136C3C40C}">
      <dgm:prSet/>
      <dgm:spPr/>
    </dgm:pt>
    <dgm:pt modelId="{83812C03-1220-469E-A84F-DD09B0887211}" type="sibTrans" cxnId="{C3510E7F-E747-4626-864B-07C136C3C40C}">
      <dgm:prSet/>
      <dgm:spPr/>
    </dgm:pt>
    <dgm:pt modelId="{C6E0270B-B2A8-430C-8616-6C8284E862C8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>
              <a:latin typeface="Calibri Light" panose="020F0302020204030204"/>
            </a:rPr>
            <a:t>Facebook Prophet</a:t>
          </a:r>
          <a:endParaRPr lang="en-US" dirty="0"/>
        </a:p>
      </dgm:t>
    </dgm:pt>
    <dgm:pt modelId="{5847F82D-C0FB-45F5-8337-5FF4D2C91F99}" type="parTrans" cxnId="{2D583DFF-212F-421E-98E5-DAF5DCA6AC3C}">
      <dgm:prSet/>
      <dgm:spPr/>
    </dgm:pt>
    <dgm:pt modelId="{775A94B2-8E4F-4490-ACDB-E2CA6FF0EB6F}" type="sibTrans" cxnId="{2D583DFF-212F-421E-98E5-DAF5DCA6AC3C}">
      <dgm:prSet/>
      <dgm:spPr/>
    </dgm:pt>
    <dgm:pt modelId="{38E4ACBE-4BC6-464A-9D00-7A1F15CE77A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Facebooks Prophet was the first predictive model implemented. I found that when split into testing and training, very few of the prophet's predictions were close to the true values </a:t>
          </a:r>
          <a:endParaRPr lang="en-US" dirty="0"/>
        </a:p>
      </dgm:t>
    </dgm:pt>
    <dgm:pt modelId="{348F3E3D-C554-4118-AC90-D2B76CB8DEAE}" type="parTrans" cxnId="{5522EE83-ED99-4491-96A0-4FC52DD4B3BA}">
      <dgm:prSet/>
      <dgm:spPr/>
    </dgm:pt>
    <dgm:pt modelId="{E4BBF76C-A1D7-4672-85B9-FCD76F22E130}" type="sibTrans" cxnId="{5522EE83-ED99-4491-96A0-4FC52DD4B3BA}">
      <dgm:prSet/>
      <dgm:spPr/>
    </dgm:pt>
    <dgm:pt modelId="{A20B7143-C197-4804-9DAB-1EAE3A0AA5D0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>
              <a:latin typeface="Calibri Light" panose="020F0302020204030204"/>
            </a:rPr>
            <a:t>Deep Learning, Bidirectional LSTM</a:t>
          </a:r>
          <a:endParaRPr lang="en-US" b="1" dirty="0"/>
        </a:p>
      </dgm:t>
    </dgm:pt>
    <dgm:pt modelId="{1E9BFCC6-A384-4BB0-B7C2-7A39DC2EC322}" type="parTrans" cxnId="{6920425E-FAB8-4A31-BDBE-ACF68599BA4D}">
      <dgm:prSet/>
      <dgm:spPr/>
    </dgm:pt>
    <dgm:pt modelId="{62D8BA4F-882A-40C5-A6F7-609DC0E276B8}" type="sibTrans" cxnId="{6920425E-FAB8-4A31-BDBE-ACF68599BA4D}">
      <dgm:prSet/>
      <dgm:spPr/>
    </dgm:pt>
    <dgm:pt modelId="{53957885-6082-468D-8928-612BE5C5F76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>
              <a:latin typeface="Calibri Light" panose="020F0302020204030204"/>
            </a:rPr>
            <a:t>Because time series</a:t>
          </a:r>
          <a:r>
            <a:rPr lang="en-US" dirty="0">
              <a:latin typeface="Calibri Light" panose="020F0302020204030204"/>
            </a:rPr>
            <a:t> data is sequences, we can model them using Bidirectional LSTM's. This modeling approach when split into training and testing sets outperformed the prophet substantially </a:t>
          </a:r>
          <a:endParaRPr lang="en-US" dirty="0"/>
        </a:p>
      </dgm:t>
    </dgm:pt>
    <dgm:pt modelId="{3C5FDD74-7FB8-46E2-9D67-A41B33CD3E08}" type="parTrans" cxnId="{021B71B7-1540-4018-9F54-A131B0DBBC41}">
      <dgm:prSet/>
      <dgm:spPr/>
    </dgm:pt>
    <dgm:pt modelId="{0EDAC8BB-4CEE-46A3-A978-0CABABEAC06A}" type="sibTrans" cxnId="{021B71B7-1540-4018-9F54-A131B0DBBC41}">
      <dgm:prSet/>
      <dgm:spPr/>
    </dgm:pt>
    <dgm:pt modelId="{5F1D5743-196B-419D-8220-CB602480941D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>
              <a:latin typeface="Calibri Light" panose="020F0302020204030204"/>
            </a:rPr>
            <a:t>The Data</a:t>
          </a:r>
          <a:endParaRPr lang="en-US" b="0" dirty="0"/>
        </a:p>
      </dgm:t>
    </dgm:pt>
    <dgm:pt modelId="{3E601B4A-7168-4C06-96CE-948E50E9C557}" type="parTrans" cxnId="{C570461C-1B19-4A05-9AC7-961CF1C941CA}">
      <dgm:prSet/>
      <dgm:spPr/>
    </dgm:pt>
    <dgm:pt modelId="{6BB7BA33-F3DB-4B25-8924-ECEA0B0D439E}" type="sibTrans" cxnId="{C570461C-1B19-4A05-9AC7-961CF1C941CA}">
      <dgm:prSet/>
      <dgm:spPr/>
    </dgm:pt>
    <dgm:pt modelId="{CE9237A2-83DB-48C5-A649-6107E933E513}" type="pres">
      <dgm:prSet presAssocID="{DC5CA0A9-DE98-476B-AF3A-9F9E779BDE3A}" presName="root" presStyleCnt="0">
        <dgm:presLayoutVars>
          <dgm:dir/>
          <dgm:resizeHandles val="exact"/>
        </dgm:presLayoutVars>
      </dgm:prSet>
      <dgm:spPr/>
    </dgm:pt>
    <dgm:pt modelId="{E44AA8DC-8B4C-46BD-B1DC-D0AAF9EE383D}" type="pres">
      <dgm:prSet presAssocID="{5F1D5743-196B-419D-8220-CB602480941D}" presName="compNode" presStyleCnt="0"/>
      <dgm:spPr/>
    </dgm:pt>
    <dgm:pt modelId="{E4E4A887-8080-4FF9-AD49-2BBEC8F311FE}" type="pres">
      <dgm:prSet presAssocID="{5F1D5743-196B-419D-8220-CB602480941D}" presName="iconRect" presStyleLbl="node1" presStyleIdx="0" presStyleCnt="3"/>
      <dgm:spPr/>
    </dgm:pt>
    <dgm:pt modelId="{59B634C5-FC6A-4DFE-BC04-7881FD7F1B61}" type="pres">
      <dgm:prSet presAssocID="{5F1D5743-196B-419D-8220-CB602480941D}" presName="iconSpace" presStyleCnt="0"/>
      <dgm:spPr/>
    </dgm:pt>
    <dgm:pt modelId="{D626B4C4-36DE-4967-AD51-889286C102A1}" type="pres">
      <dgm:prSet presAssocID="{5F1D5743-196B-419D-8220-CB602480941D}" presName="parTx" presStyleLbl="revTx" presStyleIdx="0" presStyleCnt="6">
        <dgm:presLayoutVars>
          <dgm:chMax val="0"/>
          <dgm:chPref val="0"/>
        </dgm:presLayoutVars>
      </dgm:prSet>
      <dgm:spPr/>
    </dgm:pt>
    <dgm:pt modelId="{729ACED5-701E-4ABB-BA13-AD8F4BB9E529}" type="pres">
      <dgm:prSet presAssocID="{5F1D5743-196B-419D-8220-CB602480941D}" presName="txSpace" presStyleCnt="0"/>
      <dgm:spPr/>
    </dgm:pt>
    <dgm:pt modelId="{BAFC92F9-EC35-4F9D-9999-7260199C705F}" type="pres">
      <dgm:prSet presAssocID="{5F1D5743-196B-419D-8220-CB602480941D}" presName="desTx" presStyleLbl="revTx" presStyleIdx="1" presStyleCnt="6">
        <dgm:presLayoutVars/>
      </dgm:prSet>
      <dgm:spPr/>
    </dgm:pt>
    <dgm:pt modelId="{7FAD41C5-A833-4657-A53D-2987452A964C}" type="pres">
      <dgm:prSet presAssocID="{6BB7BA33-F3DB-4B25-8924-ECEA0B0D439E}" presName="sibTrans" presStyleCnt="0"/>
      <dgm:spPr/>
    </dgm:pt>
    <dgm:pt modelId="{FCFBC505-3F38-4F0B-87D7-11417F7AE18B}" type="pres">
      <dgm:prSet presAssocID="{C6E0270B-B2A8-430C-8616-6C8284E862C8}" presName="compNode" presStyleCnt="0"/>
      <dgm:spPr/>
    </dgm:pt>
    <dgm:pt modelId="{459D1C04-4754-4FDE-93BE-4CC67C962097}" type="pres">
      <dgm:prSet presAssocID="{C6E0270B-B2A8-430C-8616-6C8284E862C8}" presName="iconRect" presStyleLbl="node1" presStyleIdx="1" presStyleCnt="3"/>
      <dgm:spPr/>
    </dgm:pt>
    <dgm:pt modelId="{5AD63E30-A44D-4A27-A4B9-95E76CCF7E83}" type="pres">
      <dgm:prSet presAssocID="{C6E0270B-B2A8-430C-8616-6C8284E862C8}" presName="iconSpace" presStyleCnt="0"/>
      <dgm:spPr/>
    </dgm:pt>
    <dgm:pt modelId="{72022886-D41A-4323-ACC6-4CAC3D24402E}" type="pres">
      <dgm:prSet presAssocID="{C6E0270B-B2A8-430C-8616-6C8284E862C8}" presName="parTx" presStyleLbl="revTx" presStyleIdx="2" presStyleCnt="6">
        <dgm:presLayoutVars>
          <dgm:chMax val="0"/>
          <dgm:chPref val="0"/>
        </dgm:presLayoutVars>
      </dgm:prSet>
      <dgm:spPr/>
    </dgm:pt>
    <dgm:pt modelId="{D4CC23E3-C41D-430A-85E5-55C993B5B22A}" type="pres">
      <dgm:prSet presAssocID="{C6E0270B-B2A8-430C-8616-6C8284E862C8}" presName="txSpace" presStyleCnt="0"/>
      <dgm:spPr/>
    </dgm:pt>
    <dgm:pt modelId="{D5C21D2A-697B-452C-812F-0896256DC383}" type="pres">
      <dgm:prSet presAssocID="{C6E0270B-B2A8-430C-8616-6C8284E862C8}" presName="desTx" presStyleLbl="revTx" presStyleIdx="3" presStyleCnt="6">
        <dgm:presLayoutVars/>
      </dgm:prSet>
      <dgm:spPr/>
    </dgm:pt>
    <dgm:pt modelId="{3F52C5F3-CF23-4BB1-B3E7-3AB151545158}" type="pres">
      <dgm:prSet presAssocID="{775A94B2-8E4F-4490-ACDB-E2CA6FF0EB6F}" presName="sibTrans" presStyleCnt="0"/>
      <dgm:spPr/>
    </dgm:pt>
    <dgm:pt modelId="{1FDDDFF8-5C1D-49EF-9146-571B2DBD9DAB}" type="pres">
      <dgm:prSet presAssocID="{A20B7143-C197-4804-9DAB-1EAE3A0AA5D0}" presName="compNode" presStyleCnt="0"/>
      <dgm:spPr/>
    </dgm:pt>
    <dgm:pt modelId="{455C24FF-3821-41DF-A001-7780B1F49C9A}" type="pres">
      <dgm:prSet presAssocID="{A20B7143-C197-4804-9DAB-1EAE3A0AA5D0}" presName="iconRect" presStyleLbl="node1" presStyleIdx="2" presStyleCnt="3"/>
      <dgm:spPr/>
    </dgm:pt>
    <dgm:pt modelId="{36990CEB-78F7-4F24-A1F8-2B923E65CC92}" type="pres">
      <dgm:prSet presAssocID="{A20B7143-C197-4804-9DAB-1EAE3A0AA5D0}" presName="iconSpace" presStyleCnt="0"/>
      <dgm:spPr/>
    </dgm:pt>
    <dgm:pt modelId="{C5558926-A409-425F-9C29-2C6CF777EB91}" type="pres">
      <dgm:prSet presAssocID="{A20B7143-C197-4804-9DAB-1EAE3A0AA5D0}" presName="parTx" presStyleLbl="revTx" presStyleIdx="4" presStyleCnt="6">
        <dgm:presLayoutVars>
          <dgm:chMax val="0"/>
          <dgm:chPref val="0"/>
        </dgm:presLayoutVars>
      </dgm:prSet>
      <dgm:spPr/>
    </dgm:pt>
    <dgm:pt modelId="{A164F0DA-27B5-4C05-961E-7F75C160DA1A}" type="pres">
      <dgm:prSet presAssocID="{A20B7143-C197-4804-9DAB-1EAE3A0AA5D0}" presName="txSpace" presStyleCnt="0"/>
      <dgm:spPr/>
    </dgm:pt>
    <dgm:pt modelId="{2C2E4049-2252-4A0D-8B58-7D7D92132252}" type="pres">
      <dgm:prSet presAssocID="{A20B7143-C197-4804-9DAB-1EAE3A0AA5D0}" presName="desTx" presStyleLbl="revTx" presStyleIdx="5" presStyleCnt="6">
        <dgm:presLayoutVars/>
      </dgm:prSet>
      <dgm:spPr/>
    </dgm:pt>
  </dgm:ptLst>
  <dgm:cxnLst>
    <dgm:cxn modelId="{F435C003-86D0-4E8A-9FDE-58C4CFA74BBC}" type="presOf" srcId="{A20B7143-C197-4804-9DAB-1EAE3A0AA5D0}" destId="{C5558926-A409-425F-9C29-2C6CF777EB91}" srcOrd="0" destOrd="0" presId="urn:microsoft.com/office/officeart/2018/2/layout/IconLabelDescriptionList"/>
    <dgm:cxn modelId="{238ECB16-90AF-420E-92D3-B92E90E146BA}" type="presOf" srcId="{53957885-6082-468D-8928-612BE5C5F764}" destId="{2C2E4049-2252-4A0D-8B58-7D7D92132252}" srcOrd="0" destOrd="0" presId="urn:microsoft.com/office/officeart/2018/2/layout/IconLabelDescriptionList"/>
    <dgm:cxn modelId="{C570461C-1B19-4A05-9AC7-961CF1C941CA}" srcId="{DC5CA0A9-DE98-476B-AF3A-9F9E779BDE3A}" destId="{5F1D5743-196B-419D-8220-CB602480941D}" srcOrd="0" destOrd="0" parTransId="{3E601B4A-7168-4C06-96CE-948E50E9C557}" sibTransId="{6BB7BA33-F3DB-4B25-8924-ECEA0B0D439E}"/>
    <dgm:cxn modelId="{6920425E-FAB8-4A31-BDBE-ACF68599BA4D}" srcId="{DC5CA0A9-DE98-476B-AF3A-9F9E779BDE3A}" destId="{A20B7143-C197-4804-9DAB-1EAE3A0AA5D0}" srcOrd="2" destOrd="0" parTransId="{1E9BFCC6-A384-4BB0-B7C2-7A39DC2EC322}" sibTransId="{62D8BA4F-882A-40C5-A6F7-609DC0E276B8}"/>
    <dgm:cxn modelId="{59F8CC4C-A8E7-45E7-9EAE-4944C1DB06DF}" type="presOf" srcId="{5F1D5743-196B-419D-8220-CB602480941D}" destId="{D626B4C4-36DE-4967-AD51-889286C102A1}" srcOrd="0" destOrd="0" presId="urn:microsoft.com/office/officeart/2018/2/layout/IconLabelDescriptionList"/>
    <dgm:cxn modelId="{C3510E7F-E747-4626-864B-07C136C3C40C}" srcId="{5F1D5743-196B-419D-8220-CB602480941D}" destId="{B8DE49B0-0A23-4A9D-B01A-5B8DBF4E7592}" srcOrd="0" destOrd="0" parTransId="{499BBA85-85C2-41E5-9ED2-2772F0763DE2}" sibTransId="{83812C03-1220-469E-A84F-DD09B0887211}"/>
    <dgm:cxn modelId="{5522EE83-ED99-4491-96A0-4FC52DD4B3BA}" srcId="{C6E0270B-B2A8-430C-8616-6C8284E862C8}" destId="{38E4ACBE-4BC6-464A-9D00-7A1F15CE77A0}" srcOrd="0" destOrd="0" parTransId="{348F3E3D-C554-4118-AC90-D2B76CB8DEAE}" sibTransId="{E4BBF76C-A1D7-4672-85B9-FCD76F22E130}"/>
    <dgm:cxn modelId="{5646D58D-A24A-4191-9FBC-66491406862E}" type="presOf" srcId="{C6E0270B-B2A8-430C-8616-6C8284E862C8}" destId="{72022886-D41A-4323-ACC6-4CAC3D24402E}" srcOrd="0" destOrd="0" presId="urn:microsoft.com/office/officeart/2018/2/layout/IconLabelDescriptionList"/>
    <dgm:cxn modelId="{FE716994-09DA-4589-9236-35749E749E10}" type="presOf" srcId="{38E4ACBE-4BC6-464A-9D00-7A1F15CE77A0}" destId="{D5C21D2A-697B-452C-812F-0896256DC383}" srcOrd="0" destOrd="0" presId="urn:microsoft.com/office/officeart/2018/2/layout/IconLabelDescriptionList"/>
    <dgm:cxn modelId="{021B71B7-1540-4018-9F54-A131B0DBBC41}" srcId="{A20B7143-C197-4804-9DAB-1EAE3A0AA5D0}" destId="{53957885-6082-468D-8928-612BE5C5F764}" srcOrd="0" destOrd="0" parTransId="{3C5FDD74-7FB8-46E2-9D67-A41B33CD3E08}" sibTransId="{0EDAC8BB-4CEE-46A3-A978-0CABABEAC06A}"/>
    <dgm:cxn modelId="{06D78AB9-FAC4-4007-B7B4-1AE56B5845B5}" type="presOf" srcId="{DC5CA0A9-DE98-476B-AF3A-9F9E779BDE3A}" destId="{CE9237A2-83DB-48C5-A649-6107E933E513}" srcOrd="0" destOrd="0" presId="urn:microsoft.com/office/officeart/2018/2/layout/IconLabelDescriptionList"/>
    <dgm:cxn modelId="{22F137C8-ACD4-4550-9346-69C263869726}" type="presOf" srcId="{B8DE49B0-0A23-4A9D-B01A-5B8DBF4E7592}" destId="{BAFC92F9-EC35-4F9D-9999-7260199C705F}" srcOrd="0" destOrd="0" presId="urn:microsoft.com/office/officeart/2018/2/layout/IconLabelDescriptionList"/>
    <dgm:cxn modelId="{2D583DFF-212F-421E-98E5-DAF5DCA6AC3C}" srcId="{DC5CA0A9-DE98-476B-AF3A-9F9E779BDE3A}" destId="{C6E0270B-B2A8-430C-8616-6C8284E862C8}" srcOrd="1" destOrd="0" parTransId="{5847F82D-C0FB-45F5-8337-5FF4D2C91F99}" sibTransId="{775A94B2-8E4F-4490-ACDB-E2CA6FF0EB6F}"/>
    <dgm:cxn modelId="{097E41EE-25D1-4917-BF7E-8B401E877221}" type="presParOf" srcId="{CE9237A2-83DB-48C5-A649-6107E933E513}" destId="{E44AA8DC-8B4C-46BD-B1DC-D0AAF9EE383D}" srcOrd="0" destOrd="0" presId="urn:microsoft.com/office/officeart/2018/2/layout/IconLabelDescriptionList"/>
    <dgm:cxn modelId="{BAB9B12C-DD36-4183-A58F-12E02A3EA1F1}" type="presParOf" srcId="{E44AA8DC-8B4C-46BD-B1DC-D0AAF9EE383D}" destId="{E4E4A887-8080-4FF9-AD49-2BBEC8F311FE}" srcOrd="0" destOrd="0" presId="urn:microsoft.com/office/officeart/2018/2/layout/IconLabelDescriptionList"/>
    <dgm:cxn modelId="{C4BC7D20-83BF-4FDD-AA1B-391BCCCF59FA}" type="presParOf" srcId="{E44AA8DC-8B4C-46BD-B1DC-D0AAF9EE383D}" destId="{59B634C5-FC6A-4DFE-BC04-7881FD7F1B61}" srcOrd="1" destOrd="0" presId="urn:microsoft.com/office/officeart/2018/2/layout/IconLabelDescriptionList"/>
    <dgm:cxn modelId="{6AE1AF2E-3A72-446A-BCF1-4B70E739CA6B}" type="presParOf" srcId="{E44AA8DC-8B4C-46BD-B1DC-D0AAF9EE383D}" destId="{D626B4C4-36DE-4967-AD51-889286C102A1}" srcOrd="2" destOrd="0" presId="urn:microsoft.com/office/officeart/2018/2/layout/IconLabelDescriptionList"/>
    <dgm:cxn modelId="{A3721052-0F8E-46A8-BC29-167C461359CD}" type="presParOf" srcId="{E44AA8DC-8B4C-46BD-B1DC-D0AAF9EE383D}" destId="{729ACED5-701E-4ABB-BA13-AD8F4BB9E529}" srcOrd="3" destOrd="0" presId="urn:microsoft.com/office/officeart/2018/2/layout/IconLabelDescriptionList"/>
    <dgm:cxn modelId="{29574CF8-3C99-40C6-8546-3DB96DD0EFC5}" type="presParOf" srcId="{E44AA8DC-8B4C-46BD-B1DC-D0AAF9EE383D}" destId="{BAFC92F9-EC35-4F9D-9999-7260199C705F}" srcOrd="4" destOrd="0" presId="urn:microsoft.com/office/officeart/2018/2/layout/IconLabelDescriptionList"/>
    <dgm:cxn modelId="{B6B78C3F-D31F-4CAE-A6BD-2DFDE2D7C7C7}" type="presParOf" srcId="{CE9237A2-83DB-48C5-A649-6107E933E513}" destId="{7FAD41C5-A833-4657-A53D-2987452A964C}" srcOrd="1" destOrd="0" presId="urn:microsoft.com/office/officeart/2018/2/layout/IconLabelDescriptionList"/>
    <dgm:cxn modelId="{1F229972-C9FD-4613-BF6C-F9BE21B90BDA}" type="presParOf" srcId="{CE9237A2-83DB-48C5-A649-6107E933E513}" destId="{FCFBC505-3F38-4F0B-87D7-11417F7AE18B}" srcOrd="2" destOrd="0" presId="urn:microsoft.com/office/officeart/2018/2/layout/IconLabelDescriptionList"/>
    <dgm:cxn modelId="{539DAA67-D585-4E47-8068-6B9D99FE9F21}" type="presParOf" srcId="{FCFBC505-3F38-4F0B-87D7-11417F7AE18B}" destId="{459D1C04-4754-4FDE-93BE-4CC67C962097}" srcOrd="0" destOrd="0" presId="urn:microsoft.com/office/officeart/2018/2/layout/IconLabelDescriptionList"/>
    <dgm:cxn modelId="{A6BCEB34-121D-4C8B-88F2-FEFE28854FA2}" type="presParOf" srcId="{FCFBC505-3F38-4F0B-87D7-11417F7AE18B}" destId="{5AD63E30-A44D-4A27-A4B9-95E76CCF7E83}" srcOrd="1" destOrd="0" presId="urn:microsoft.com/office/officeart/2018/2/layout/IconLabelDescriptionList"/>
    <dgm:cxn modelId="{CF67BDA1-4081-49D4-88EE-C12907F2DC87}" type="presParOf" srcId="{FCFBC505-3F38-4F0B-87D7-11417F7AE18B}" destId="{72022886-D41A-4323-ACC6-4CAC3D24402E}" srcOrd="2" destOrd="0" presId="urn:microsoft.com/office/officeart/2018/2/layout/IconLabelDescriptionList"/>
    <dgm:cxn modelId="{BA80F0D3-4653-42F2-A2FF-4CC57ABB600A}" type="presParOf" srcId="{FCFBC505-3F38-4F0B-87D7-11417F7AE18B}" destId="{D4CC23E3-C41D-430A-85E5-55C993B5B22A}" srcOrd="3" destOrd="0" presId="urn:microsoft.com/office/officeart/2018/2/layout/IconLabelDescriptionList"/>
    <dgm:cxn modelId="{3E48FEE7-5F4F-4C5C-B3AB-790BF562F94C}" type="presParOf" srcId="{FCFBC505-3F38-4F0B-87D7-11417F7AE18B}" destId="{D5C21D2A-697B-452C-812F-0896256DC383}" srcOrd="4" destOrd="0" presId="urn:microsoft.com/office/officeart/2018/2/layout/IconLabelDescriptionList"/>
    <dgm:cxn modelId="{2E7F1324-490F-4694-BEF5-4EFF7CB871B2}" type="presParOf" srcId="{CE9237A2-83DB-48C5-A649-6107E933E513}" destId="{3F52C5F3-CF23-4BB1-B3E7-3AB151545158}" srcOrd="3" destOrd="0" presId="urn:microsoft.com/office/officeart/2018/2/layout/IconLabelDescriptionList"/>
    <dgm:cxn modelId="{E87DFD44-79D8-4D55-B942-C9A6CB2C00C4}" type="presParOf" srcId="{CE9237A2-83DB-48C5-A649-6107E933E513}" destId="{1FDDDFF8-5C1D-49EF-9146-571B2DBD9DAB}" srcOrd="4" destOrd="0" presId="urn:microsoft.com/office/officeart/2018/2/layout/IconLabelDescriptionList"/>
    <dgm:cxn modelId="{956CDD93-1C99-4C93-BB1A-0B559C5B319E}" type="presParOf" srcId="{1FDDDFF8-5C1D-49EF-9146-571B2DBD9DAB}" destId="{455C24FF-3821-41DF-A001-7780B1F49C9A}" srcOrd="0" destOrd="0" presId="urn:microsoft.com/office/officeart/2018/2/layout/IconLabelDescriptionList"/>
    <dgm:cxn modelId="{2DF8C58B-10C6-4FC9-BCD2-1A6FDCF7A96F}" type="presParOf" srcId="{1FDDDFF8-5C1D-49EF-9146-571B2DBD9DAB}" destId="{36990CEB-78F7-4F24-A1F8-2B923E65CC92}" srcOrd="1" destOrd="0" presId="urn:microsoft.com/office/officeart/2018/2/layout/IconLabelDescriptionList"/>
    <dgm:cxn modelId="{AE947D98-B6D3-4D51-BD3B-E9E513C7A335}" type="presParOf" srcId="{1FDDDFF8-5C1D-49EF-9146-571B2DBD9DAB}" destId="{C5558926-A409-425F-9C29-2C6CF777EB91}" srcOrd="2" destOrd="0" presId="urn:microsoft.com/office/officeart/2018/2/layout/IconLabelDescriptionList"/>
    <dgm:cxn modelId="{AD47B564-5983-4FDA-A0C0-15952A8C17BE}" type="presParOf" srcId="{1FDDDFF8-5C1D-49EF-9146-571B2DBD9DAB}" destId="{A164F0DA-27B5-4C05-961E-7F75C160DA1A}" srcOrd="3" destOrd="0" presId="urn:microsoft.com/office/officeart/2018/2/layout/IconLabelDescriptionList"/>
    <dgm:cxn modelId="{D1B60601-0EF4-4058-B155-6D344DA6BEEC}" type="presParOf" srcId="{1FDDDFF8-5C1D-49EF-9146-571B2DBD9DAB}" destId="{2C2E4049-2252-4A0D-8B58-7D7D9213225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2C16D-CB8C-447D-847C-F3DE152B4042}">
      <dsp:nvSpPr>
        <dsp:cNvPr id="0" name=""/>
        <dsp:cNvSpPr/>
      </dsp:nvSpPr>
      <dsp:spPr>
        <a:xfrm>
          <a:off x="8092" y="81712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40D68-7B3E-42A1-A21E-149D1661886E}">
      <dsp:nvSpPr>
        <dsp:cNvPr id="0" name=""/>
        <dsp:cNvSpPr/>
      </dsp:nvSpPr>
      <dsp:spPr>
        <a:xfrm>
          <a:off x="8092" y="1746065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156,000 English phrases each with a sentiment label of 1-5, negative to positive. </a:t>
          </a:r>
        </a:p>
      </dsp:txBody>
      <dsp:txXfrm>
        <a:off x="8092" y="1746065"/>
        <a:ext cx="2320312" cy="587329"/>
      </dsp:txXfrm>
    </dsp:sp>
    <dsp:sp modelId="{E47CF647-03E0-40AC-B82A-C5DE389C4FCC}">
      <dsp:nvSpPr>
        <dsp:cNvPr id="0" name=""/>
        <dsp:cNvSpPr/>
      </dsp:nvSpPr>
      <dsp:spPr>
        <a:xfrm>
          <a:off x="8092" y="2387736"/>
          <a:ext cx="2320312" cy="11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E9911-69EC-4142-925C-7C40E07EFAC6}">
      <dsp:nvSpPr>
        <dsp:cNvPr id="0" name=""/>
        <dsp:cNvSpPr/>
      </dsp:nvSpPr>
      <dsp:spPr>
        <a:xfrm>
          <a:off x="2734460" y="81712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D8046-4298-41A1-A0A1-E9DD6F997ADF}">
      <dsp:nvSpPr>
        <dsp:cNvPr id="0" name=""/>
        <dsp:cNvSpPr/>
      </dsp:nvSpPr>
      <dsp:spPr>
        <a:xfrm>
          <a:off x="2734460" y="1746065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Custom Sentiment Processing </a:t>
          </a:r>
        </a:p>
      </dsp:txBody>
      <dsp:txXfrm>
        <a:off x="2734460" y="1746065"/>
        <a:ext cx="2320312" cy="587329"/>
      </dsp:txXfrm>
    </dsp:sp>
    <dsp:sp modelId="{EE802CD1-40B2-4FF5-83EC-DD36BBACED6C}">
      <dsp:nvSpPr>
        <dsp:cNvPr id="0" name=""/>
        <dsp:cNvSpPr/>
      </dsp:nvSpPr>
      <dsp:spPr>
        <a:xfrm>
          <a:off x="2734460" y="2387736"/>
          <a:ext cx="2320312" cy="11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</a:t>
          </a:r>
          <a:r>
            <a:rPr lang="en-US" sz="1100" kern="1200">
              <a:latin typeface="Calibri Light" panose="020F0302020204030204"/>
            </a:rPr>
            <a:t> built a custom sentiminet processing function, that aggregates a sentiment score across a phrase based on my predefined rules </a:t>
          </a:r>
          <a:endParaRPr lang="en-US" sz="1100" kern="1200"/>
        </a:p>
      </dsp:txBody>
      <dsp:txXfrm>
        <a:off x="2734460" y="2387736"/>
        <a:ext cx="2320312" cy="1146480"/>
      </dsp:txXfrm>
    </dsp:sp>
    <dsp:sp modelId="{1EB1D0D1-F3DB-44E6-B2FB-6E7E7631B416}">
      <dsp:nvSpPr>
        <dsp:cNvPr id="0" name=""/>
        <dsp:cNvSpPr/>
      </dsp:nvSpPr>
      <dsp:spPr>
        <a:xfrm>
          <a:off x="5460827" y="81712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A9CBE-3B22-4185-9564-AEA5C2F46323}">
      <dsp:nvSpPr>
        <dsp:cNvPr id="0" name=""/>
        <dsp:cNvSpPr/>
      </dsp:nvSpPr>
      <dsp:spPr>
        <a:xfrm>
          <a:off x="5460827" y="1746065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Machine Learning </a:t>
          </a:r>
        </a:p>
      </dsp:txBody>
      <dsp:txXfrm>
        <a:off x="5460827" y="1746065"/>
        <a:ext cx="2320312" cy="587329"/>
      </dsp:txXfrm>
    </dsp:sp>
    <dsp:sp modelId="{F13F1A9F-404F-4D68-96C6-2FE6D1B4EC41}">
      <dsp:nvSpPr>
        <dsp:cNvPr id="0" name=""/>
        <dsp:cNvSpPr/>
      </dsp:nvSpPr>
      <dsp:spPr>
        <a:xfrm>
          <a:off x="5460827" y="2387736"/>
          <a:ext cx="2320312" cy="11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 used Random Forests and Naïve Bayes to establish a baseline 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Features included unigrams, bigrams, trigrams, and my custom sentiment scores </a:t>
          </a:r>
        </a:p>
      </dsp:txBody>
      <dsp:txXfrm>
        <a:off x="5460827" y="2387736"/>
        <a:ext cx="2320312" cy="1146480"/>
      </dsp:txXfrm>
    </dsp:sp>
    <dsp:sp modelId="{0457E701-DF6D-437E-8D12-A88FA9E7FA10}">
      <dsp:nvSpPr>
        <dsp:cNvPr id="0" name=""/>
        <dsp:cNvSpPr/>
      </dsp:nvSpPr>
      <dsp:spPr>
        <a:xfrm>
          <a:off x="8187194" y="81712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9A4B4-8CD1-4B92-9EBE-A09711BD0DD3}">
      <dsp:nvSpPr>
        <dsp:cNvPr id="0" name=""/>
        <dsp:cNvSpPr/>
      </dsp:nvSpPr>
      <dsp:spPr>
        <a:xfrm>
          <a:off x="8187194" y="1746065"/>
          <a:ext cx="2320312" cy="58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Deep Learning </a:t>
          </a:r>
        </a:p>
      </dsp:txBody>
      <dsp:txXfrm>
        <a:off x="8187194" y="1746065"/>
        <a:ext cx="2320312" cy="587329"/>
      </dsp:txXfrm>
    </dsp:sp>
    <dsp:sp modelId="{98CE39F7-73A8-4C43-AFE8-C82B79F3C61A}">
      <dsp:nvSpPr>
        <dsp:cNvPr id="0" name=""/>
        <dsp:cNvSpPr/>
      </dsp:nvSpPr>
      <dsp:spPr>
        <a:xfrm>
          <a:off x="8187194" y="2387736"/>
          <a:ext cx="2320312" cy="11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Since language is built up of sequences, </a:t>
          </a:r>
          <a:r>
            <a:rPr lang="en-US" sz="1100" kern="1200">
              <a:latin typeface="Calibri Light" panose="020F0302020204030204"/>
            </a:rPr>
            <a:t>maintaining the</a:t>
          </a:r>
          <a:r>
            <a:rPr lang="en-US" sz="1100" kern="1200"/>
            <a:t> order of words is essential. </a:t>
          </a:r>
          <a:r>
            <a:rPr lang="en-US" sz="1100" kern="1200">
              <a:latin typeface="Calibri Light" panose="020F0302020204030204"/>
            </a:rPr>
            <a:t>Using </a:t>
          </a:r>
          <a:r>
            <a:rPr lang="en-US" sz="1100" kern="1200" err="1">
              <a:latin typeface="Calibri Light" panose="020F0302020204030204"/>
            </a:rPr>
            <a:t>Tensorflow</a:t>
          </a:r>
          <a:r>
            <a:rPr lang="en-US" sz="1100" kern="1200"/>
            <a:t> </a:t>
          </a:r>
          <a:r>
            <a:rPr lang="en-US" sz="1100" kern="1200">
              <a:latin typeface="Calibri Light" panose="020F0302020204030204"/>
            </a:rPr>
            <a:t>and Keras I</a:t>
          </a:r>
          <a:r>
            <a:rPr lang="en-US" sz="1100" kern="1200"/>
            <a:t> implemented multiple LSTM's </a:t>
          </a:r>
          <a:r>
            <a:rPr lang="en-US" sz="1100" kern="1200">
              <a:latin typeface="Calibri Light" panose="020F0302020204030204"/>
            </a:rPr>
            <a:t>to</a:t>
          </a:r>
          <a:r>
            <a:rPr lang="en-US" sz="1100" kern="1200"/>
            <a:t> predict sentiment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These models far outperformed the traditional modeling techniques </a:t>
          </a:r>
        </a:p>
      </dsp:txBody>
      <dsp:txXfrm>
        <a:off x="8187194" y="2387736"/>
        <a:ext cx="2320312" cy="1146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4A887-8080-4FF9-AD49-2BBEC8F311FE}">
      <dsp:nvSpPr>
        <dsp:cNvPr id="0" name=""/>
        <dsp:cNvSpPr/>
      </dsp:nvSpPr>
      <dsp:spPr>
        <a:xfrm>
          <a:off x="8092" y="956309"/>
          <a:ext cx="812109" cy="8121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6B4C4-36DE-4967-AD51-889286C102A1}">
      <dsp:nvSpPr>
        <dsp:cNvPr id="0" name=""/>
        <dsp:cNvSpPr/>
      </dsp:nvSpPr>
      <dsp:spPr>
        <a:xfrm>
          <a:off x="8092" y="1873283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Calibri Light" panose="020F0302020204030204"/>
            </a:rPr>
            <a:t>Web Scraping</a:t>
          </a:r>
        </a:p>
      </dsp:txBody>
      <dsp:txXfrm>
        <a:off x="8092" y="1873283"/>
        <a:ext cx="2320312" cy="435058"/>
      </dsp:txXfrm>
    </dsp:sp>
    <dsp:sp modelId="{BAFC92F9-EC35-4F9D-9999-7260199C705F}">
      <dsp:nvSpPr>
        <dsp:cNvPr id="0" name=""/>
        <dsp:cNvSpPr/>
      </dsp:nvSpPr>
      <dsp:spPr>
        <a:xfrm>
          <a:off x="8092" y="2357116"/>
          <a:ext cx="2320312" cy="103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Built a custom webscrapper in python using BeautifulSoup to capture 14k hotel reviews and data from TripAdvisor</a:t>
          </a:r>
          <a:r>
            <a:rPr lang="en-US" sz="1100" b="0" kern="1200">
              <a:latin typeface="Calibri Light" panose="020F0302020204030204"/>
            </a:rPr>
            <a:t> </a:t>
          </a:r>
          <a:endParaRPr lang="en-US" sz="1100" b="1" kern="1200">
            <a:latin typeface="Calibri Light" panose="020F0302020204030204"/>
          </a:endParaRPr>
        </a:p>
      </dsp:txBody>
      <dsp:txXfrm>
        <a:off x="8092" y="2357116"/>
        <a:ext cx="2320312" cy="1037912"/>
      </dsp:txXfrm>
    </dsp:sp>
    <dsp:sp modelId="{459D1C04-4754-4FDE-93BE-4CC67C962097}">
      <dsp:nvSpPr>
        <dsp:cNvPr id="0" name=""/>
        <dsp:cNvSpPr/>
      </dsp:nvSpPr>
      <dsp:spPr>
        <a:xfrm>
          <a:off x="2734460" y="956309"/>
          <a:ext cx="812109" cy="8121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22886-D41A-4323-ACC6-4CAC3D24402E}">
      <dsp:nvSpPr>
        <dsp:cNvPr id="0" name=""/>
        <dsp:cNvSpPr/>
      </dsp:nvSpPr>
      <dsp:spPr>
        <a:xfrm>
          <a:off x="2734460" y="1873283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/>
            <a:t>Processed and stored in a MongoDB </a:t>
          </a:r>
          <a:endParaRPr lang="en-US" sz="1400" kern="1200"/>
        </a:p>
      </dsp:txBody>
      <dsp:txXfrm>
        <a:off x="2734460" y="1873283"/>
        <a:ext cx="2320312" cy="435058"/>
      </dsp:txXfrm>
    </dsp:sp>
    <dsp:sp modelId="{D5C21D2A-697B-452C-812F-0896256DC383}">
      <dsp:nvSpPr>
        <dsp:cNvPr id="0" name=""/>
        <dsp:cNvSpPr/>
      </dsp:nvSpPr>
      <dsp:spPr>
        <a:xfrm>
          <a:off x="2734460" y="2357116"/>
          <a:ext cx="2320312" cy="103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My pipeline created processes and organizes all the data before storing in the MongoDB. This allowed me flexibility</a:t>
          </a:r>
          <a:r>
            <a:rPr lang="en-US" sz="1100" b="0" kern="1200">
              <a:latin typeface="Calibri Light" panose="020F0302020204030204"/>
            </a:rPr>
            <a:t> on</a:t>
          </a:r>
          <a:r>
            <a:rPr lang="en-US" sz="1100" b="0" kern="1200"/>
            <a:t> how I analyzed the data.</a:t>
          </a:r>
          <a:r>
            <a:rPr lang="en-US" sz="1100" b="0" kern="1200">
              <a:latin typeface="Calibri Light" panose="020F0302020204030204"/>
            </a:rPr>
            <a:t> </a:t>
          </a:r>
          <a:endParaRPr lang="en-US" sz="1100" kern="1200"/>
        </a:p>
      </dsp:txBody>
      <dsp:txXfrm>
        <a:off x="2734460" y="2357116"/>
        <a:ext cx="2320312" cy="1037912"/>
      </dsp:txXfrm>
    </dsp:sp>
    <dsp:sp modelId="{455C24FF-3821-41DF-A001-7780B1F49C9A}">
      <dsp:nvSpPr>
        <dsp:cNvPr id="0" name=""/>
        <dsp:cNvSpPr/>
      </dsp:nvSpPr>
      <dsp:spPr>
        <a:xfrm>
          <a:off x="5460827" y="956309"/>
          <a:ext cx="812109" cy="8121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58926-A409-425F-9C29-2C6CF777EB91}">
      <dsp:nvSpPr>
        <dsp:cNvPr id="0" name=""/>
        <dsp:cNvSpPr/>
      </dsp:nvSpPr>
      <dsp:spPr>
        <a:xfrm>
          <a:off x="5460827" y="1873283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/>
            <a:t>Text Mining</a:t>
          </a:r>
          <a:r>
            <a:rPr lang="en-US" sz="1400" b="0" kern="1200">
              <a:latin typeface="Calibri Light" panose="020F0302020204030204"/>
            </a:rPr>
            <a:t> </a:t>
          </a:r>
          <a:endParaRPr lang="en-US" sz="1400" b="1" kern="1200"/>
        </a:p>
      </dsp:txBody>
      <dsp:txXfrm>
        <a:off x="5460827" y="1873283"/>
        <a:ext cx="2320312" cy="435058"/>
      </dsp:txXfrm>
    </dsp:sp>
    <dsp:sp modelId="{2C2E4049-2252-4A0D-8B58-7D7D92132252}">
      <dsp:nvSpPr>
        <dsp:cNvPr id="0" name=""/>
        <dsp:cNvSpPr/>
      </dsp:nvSpPr>
      <dsp:spPr>
        <a:xfrm>
          <a:off x="5460827" y="2357116"/>
          <a:ext cx="2320312" cy="103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I found that price was not a predictor of </a:t>
          </a:r>
          <a:r>
            <a:rPr lang="en-US" sz="1100" b="0" kern="1200">
              <a:latin typeface="Calibri Light" panose="020F0302020204030204"/>
            </a:rPr>
            <a:t>a reviews'</a:t>
          </a:r>
          <a:r>
            <a:rPr lang="en-US" sz="1100" b="0" kern="1200"/>
            <a:t> rating</a:t>
          </a:r>
          <a:r>
            <a:rPr lang="en-US" sz="1100" b="0" kern="1200">
              <a:latin typeface="Calibri Light" panose="020F0302020204030204"/>
            </a:rPr>
            <a:t>, but</a:t>
          </a:r>
          <a:r>
            <a:rPr lang="en-US" sz="1100" b="0" kern="1200"/>
            <a:t> as price changes the reasons for a good or bad review also change. Ex. More expensive means better service, while more </a:t>
          </a:r>
          <a:r>
            <a:rPr lang="en-US" sz="1100" b="0" kern="1200">
              <a:latin typeface="Calibri Light" panose="020F0302020204030204"/>
            </a:rPr>
            <a:t>inexpensive prioritizes</a:t>
          </a:r>
          <a:r>
            <a:rPr lang="en-US" sz="1100" b="0" kern="1200"/>
            <a:t> </a:t>
          </a:r>
          <a:r>
            <a:rPr lang="en-US" sz="1100" b="0" kern="1200">
              <a:latin typeface="Calibri Light" panose="020F0302020204030204"/>
            </a:rPr>
            <a:t>cleanliness</a:t>
          </a:r>
          <a:r>
            <a:rPr lang="en-US" sz="1100" b="0" kern="1200"/>
            <a:t>.</a:t>
          </a:r>
          <a:r>
            <a:rPr lang="en-US" sz="1100" b="0" kern="1200">
              <a:latin typeface="Calibri Light" panose="020F0302020204030204"/>
            </a:rPr>
            <a:t> </a:t>
          </a:r>
          <a:endParaRPr lang="en-US" sz="1100" kern="1200"/>
        </a:p>
      </dsp:txBody>
      <dsp:txXfrm>
        <a:off x="5460827" y="2357116"/>
        <a:ext cx="2320312" cy="1037912"/>
      </dsp:txXfrm>
    </dsp:sp>
    <dsp:sp modelId="{3DD5C41E-0D5B-401A-833C-82E700D0BF97}">
      <dsp:nvSpPr>
        <dsp:cNvPr id="0" name=""/>
        <dsp:cNvSpPr/>
      </dsp:nvSpPr>
      <dsp:spPr>
        <a:xfrm>
          <a:off x="8187194" y="956309"/>
          <a:ext cx="812109" cy="8121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0B472-AC43-45D9-8918-F6382D84EBE5}">
      <dsp:nvSpPr>
        <dsp:cNvPr id="0" name=""/>
        <dsp:cNvSpPr/>
      </dsp:nvSpPr>
      <dsp:spPr>
        <a:xfrm>
          <a:off x="8187194" y="1873283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/>
            <a:t>Machine Learning for Sentiment </a:t>
          </a:r>
          <a:endParaRPr lang="en-US" sz="1400" kern="1200"/>
        </a:p>
      </dsp:txBody>
      <dsp:txXfrm>
        <a:off x="8187194" y="1873283"/>
        <a:ext cx="2320312" cy="435058"/>
      </dsp:txXfrm>
    </dsp:sp>
    <dsp:sp modelId="{8049CA41-17E3-4A92-9DA1-378CB6E00CF5}">
      <dsp:nvSpPr>
        <dsp:cNvPr id="0" name=""/>
        <dsp:cNvSpPr/>
      </dsp:nvSpPr>
      <dsp:spPr>
        <a:xfrm>
          <a:off x="8187194" y="2357116"/>
          <a:ext cx="2320312" cy="103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Having labeled data in the form of review and adjacent rating lends itself well to machine learning. Random Forests and Extreme Gradient Boosting were implemented to predict sentiment from review.</a:t>
          </a:r>
          <a:r>
            <a:rPr lang="en-US" sz="1100" b="0" kern="1200">
              <a:latin typeface="Calibri Light" panose="020F0302020204030204"/>
            </a:rPr>
            <a:t> </a:t>
          </a:r>
          <a:endParaRPr lang="en-US" sz="1100" kern="1200"/>
        </a:p>
      </dsp:txBody>
      <dsp:txXfrm>
        <a:off x="8187194" y="2357116"/>
        <a:ext cx="2320312" cy="1037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4A887-8080-4FF9-AD49-2BBEC8F311FE}">
      <dsp:nvSpPr>
        <dsp:cNvPr id="0" name=""/>
        <dsp:cNvSpPr/>
      </dsp:nvSpPr>
      <dsp:spPr>
        <a:xfrm>
          <a:off x="2978" y="862985"/>
          <a:ext cx="812109" cy="8121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6B4C4-36DE-4967-AD51-889286C102A1}">
      <dsp:nvSpPr>
        <dsp:cNvPr id="0" name=""/>
        <dsp:cNvSpPr/>
      </dsp:nvSpPr>
      <dsp:spPr>
        <a:xfrm>
          <a:off x="2978" y="1788425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latin typeface="Calibri Light" panose="020F0302020204030204"/>
            </a:rPr>
            <a:t>The Data</a:t>
          </a:r>
          <a:endParaRPr lang="en-US" sz="1400" b="0" kern="1200" dirty="0"/>
        </a:p>
      </dsp:txBody>
      <dsp:txXfrm>
        <a:off x="2978" y="1788425"/>
        <a:ext cx="2320312" cy="435058"/>
      </dsp:txXfrm>
    </dsp:sp>
    <dsp:sp modelId="{BAFC92F9-EC35-4F9D-9999-7260199C705F}">
      <dsp:nvSpPr>
        <dsp:cNvPr id="0" name=""/>
        <dsp:cNvSpPr/>
      </dsp:nvSpPr>
      <dsp:spPr>
        <a:xfrm>
          <a:off x="2978" y="2276196"/>
          <a:ext cx="2320312" cy="122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6,000 chest x rays that are either normal,</a:t>
          </a:r>
          <a:r>
            <a:rPr lang="en-US" sz="1100" b="0" kern="1200" dirty="0">
              <a:latin typeface="Calibri Light" panose="020F0302020204030204"/>
            </a:rPr>
            <a:t> show</a:t>
          </a:r>
          <a:r>
            <a:rPr lang="en-US" sz="1100" b="0" kern="1200" dirty="0"/>
            <a:t> </a:t>
          </a:r>
          <a:r>
            <a:rPr lang="en-US" sz="1100" b="0" kern="1200" dirty="0">
              <a:latin typeface="Calibri Light" panose="020F0302020204030204"/>
            </a:rPr>
            <a:t>pneumonia</a:t>
          </a:r>
          <a:r>
            <a:rPr lang="en-US" sz="1100" b="0" kern="1200" dirty="0"/>
            <a:t>, or covid-19 </a:t>
          </a:r>
          <a:r>
            <a:rPr lang="en-US" sz="1100" b="0" kern="1200" dirty="0">
              <a:latin typeface="Calibri Light" panose="020F0302020204030204"/>
            </a:rPr>
            <a:t>pneumonia</a:t>
          </a:r>
          <a:r>
            <a:rPr lang="en-US" sz="1100" b="0" kern="1200" dirty="0"/>
            <a:t> </a:t>
          </a:r>
          <a:r>
            <a:rPr lang="en-US" sz="1100" b="0" kern="1200" dirty="0">
              <a:latin typeface="Calibri Light" panose="020F0302020204030204"/>
            </a:rPr>
            <a:t>The goal is to build a classifier, but the problem is a lack of data. </a:t>
          </a:r>
          <a:endParaRPr lang="en-US" sz="1100" b="1" kern="1200" dirty="0">
            <a:latin typeface="Calibri Light" panose="020F0302020204030204"/>
          </a:endParaRPr>
        </a:p>
      </dsp:txBody>
      <dsp:txXfrm>
        <a:off x="2978" y="2276196"/>
        <a:ext cx="2320312" cy="1222384"/>
      </dsp:txXfrm>
    </dsp:sp>
    <dsp:sp modelId="{459D1C04-4754-4FDE-93BE-4CC67C962097}">
      <dsp:nvSpPr>
        <dsp:cNvPr id="0" name=""/>
        <dsp:cNvSpPr/>
      </dsp:nvSpPr>
      <dsp:spPr>
        <a:xfrm>
          <a:off x="2729346" y="862985"/>
          <a:ext cx="812109" cy="8121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22886-D41A-4323-ACC6-4CAC3D24402E}">
      <dsp:nvSpPr>
        <dsp:cNvPr id="0" name=""/>
        <dsp:cNvSpPr/>
      </dsp:nvSpPr>
      <dsp:spPr>
        <a:xfrm>
          <a:off x="2729346" y="1788425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latin typeface="Calibri Light" panose="020F0302020204030204"/>
            </a:rPr>
            <a:t>Data Augmentation</a:t>
          </a:r>
          <a:endParaRPr lang="en-US" sz="1400" kern="1200" dirty="0"/>
        </a:p>
      </dsp:txBody>
      <dsp:txXfrm>
        <a:off x="2729346" y="1788425"/>
        <a:ext cx="2320312" cy="435058"/>
      </dsp:txXfrm>
    </dsp:sp>
    <dsp:sp modelId="{D5C21D2A-697B-452C-812F-0896256DC383}">
      <dsp:nvSpPr>
        <dsp:cNvPr id="0" name=""/>
        <dsp:cNvSpPr/>
      </dsp:nvSpPr>
      <dsp:spPr>
        <a:xfrm>
          <a:off x="2729346" y="2276196"/>
          <a:ext cx="2320312" cy="122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During training, images are rotated and cropped, this helps with generalization and artificially generates more training observations</a:t>
          </a:r>
          <a:endParaRPr lang="en-US" sz="1100" kern="1200" dirty="0"/>
        </a:p>
      </dsp:txBody>
      <dsp:txXfrm>
        <a:off x="2729346" y="2276196"/>
        <a:ext cx="2320312" cy="1222384"/>
      </dsp:txXfrm>
    </dsp:sp>
    <dsp:sp modelId="{455C24FF-3821-41DF-A001-7780B1F49C9A}">
      <dsp:nvSpPr>
        <dsp:cNvPr id="0" name=""/>
        <dsp:cNvSpPr/>
      </dsp:nvSpPr>
      <dsp:spPr>
        <a:xfrm>
          <a:off x="5455713" y="862985"/>
          <a:ext cx="812109" cy="8121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58926-A409-425F-9C29-2C6CF777EB91}">
      <dsp:nvSpPr>
        <dsp:cNvPr id="0" name=""/>
        <dsp:cNvSpPr/>
      </dsp:nvSpPr>
      <dsp:spPr>
        <a:xfrm>
          <a:off x="5455713" y="1788425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latin typeface="Calibri Light" panose="020F0302020204030204"/>
            </a:rPr>
            <a:t>Convolution and Transfer Learning</a:t>
          </a:r>
          <a:endParaRPr lang="en-US" sz="1400" b="1" kern="1200" dirty="0"/>
        </a:p>
      </dsp:txBody>
      <dsp:txXfrm>
        <a:off x="5455713" y="1788425"/>
        <a:ext cx="2320312" cy="435058"/>
      </dsp:txXfrm>
    </dsp:sp>
    <dsp:sp modelId="{2C2E4049-2252-4A0D-8B58-7D7D92132252}">
      <dsp:nvSpPr>
        <dsp:cNvPr id="0" name=""/>
        <dsp:cNvSpPr/>
      </dsp:nvSpPr>
      <dsp:spPr>
        <a:xfrm>
          <a:off x="5455713" y="2276196"/>
          <a:ext cx="2320312" cy="122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I</a:t>
          </a:r>
          <a:r>
            <a:rPr lang="en-US" sz="1100" b="0" kern="1200" dirty="0">
              <a:latin typeface="Calibri Light" panose="020F0302020204030204"/>
            </a:rPr>
            <a:t> used</a:t>
          </a:r>
          <a:r>
            <a:rPr lang="en-US" sz="1100" kern="1200" dirty="0">
              <a:latin typeface="Calibri Light" panose="020F0302020204030204"/>
            </a:rPr>
            <a:t> various pretrained models as a set of base layers. These were non trainable and intended to work as a feature transformer. I then trained various convolutional layers on top of these base layers. This improves results dramatically. </a:t>
          </a:r>
          <a:endParaRPr lang="en-US" sz="1100" kern="1200" dirty="0"/>
        </a:p>
      </dsp:txBody>
      <dsp:txXfrm>
        <a:off x="5455713" y="2276196"/>
        <a:ext cx="2320312" cy="1222384"/>
      </dsp:txXfrm>
    </dsp:sp>
    <dsp:sp modelId="{3DD5C41E-0D5B-401A-833C-82E700D0BF97}">
      <dsp:nvSpPr>
        <dsp:cNvPr id="0" name=""/>
        <dsp:cNvSpPr/>
      </dsp:nvSpPr>
      <dsp:spPr>
        <a:xfrm>
          <a:off x="8182080" y="862985"/>
          <a:ext cx="812109" cy="81210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0B472-AC43-45D9-8918-F6382D84EBE5}">
      <dsp:nvSpPr>
        <dsp:cNvPr id="0" name=""/>
        <dsp:cNvSpPr/>
      </dsp:nvSpPr>
      <dsp:spPr>
        <a:xfrm>
          <a:off x="8182080" y="1788425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latin typeface="Calibri Light" panose="020F0302020204030204"/>
            </a:rPr>
            <a:t>Results</a:t>
          </a:r>
          <a:endParaRPr lang="en-US" sz="1400" b="1" kern="1200" dirty="0"/>
        </a:p>
      </dsp:txBody>
      <dsp:txXfrm>
        <a:off x="8182080" y="1788425"/>
        <a:ext cx="2320312" cy="435058"/>
      </dsp:txXfrm>
    </dsp:sp>
    <dsp:sp modelId="{8049CA41-17E3-4A92-9DA1-378CB6E00CF5}">
      <dsp:nvSpPr>
        <dsp:cNvPr id="0" name=""/>
        <dsp:cNvSpPr/>
      </dsp:nvSpPr>
      <dsp:spPr>
        <a:xfrm>
          <a:off x="8182080" y="2276196"/>
          <a:ext cx="2320312" cy="122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Modeling showed that there were</a:t>
          </a:r>
          <a:r>
            <a:rPr lang="en-US" sz="1100" kern="1200" dirty="0">
              <a:latin typeface="Calibri Light" panose="020F0302020204030204"/>
            </a:rPr>
            <a:t> features between the classes irrelevant to the task. Ex. Covid-19 patients tended to be elderly, while pneumonia patients young. Thus the classes were often distinguishable for reasons other than chest infection. </a:t>
          </a:r>
          <a:endParaRPr lang="en-US" sz="1100" kern="1200" dirty="0"/>
        </a:p>
      </dsp:txBody>
      <dsp:txXfrm>
        <a:off x="8182080" y="2276196"/>
        <a:ext cx="2320312" cy="1222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4A887-8080-4FF9-AD49-2BBEC8F311FE}">
      <dsp:nvSpPr>
        <dsp:cNvPr id="0" name=""/>
        <dsp:cNvSpPr/>
      </dsp:nvSpPr>
      <dsp:spPr>
        <a:xfrm>
          <a:off x="5608" y="576150"/>
          <a:ext cx="771488" cy="77148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6B4C4-36DE-4967-AD51-889286C102A1}">
      <dsp:nvSpPr>
        <dsp:cNvPr id="0" name=""/>
        <dsp:cNvSpPr/>
      </dsp:nvSpPr>
      <dsp:spPr>
        <a:xfrm>
          <a:off x="5608" y="1450298"/>
          <a:ext cx="2204251" cy="43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latin typeface="Calibri Light" panose="020F0302020204030204"/>
            </a:rPr>
            <a:t>The Data</a:t>
          </a:r>
          <a:endParaRPr lang="en-US" sz="1400" b="0" kern="1200" dirty="0"/>
        </a:p>
      </dsp:txBody>
      <dsp:txXfrm>
        <a:off x="5608" y="1450298"/>
        <a:ext cx="2204251" cy="434386"/>
      </dsp:txXfrm>
    </dsp:sp>
    <dsp:sp modelId="{BAFC92F9-EC35-4F9D-9999-7260199C705F}">
      <dsp:nvSpPr>
        <dsp:cNvPr id="0" name=""/>
        <dsp:cNvSpPr/>
      </dsp:nvSpPr>
      <dsp:spPr>
        <a:xfrm>
          <a:off x="5608" y="1932433"/>
          <a:ext cx="2204251" cy="1031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Monthly data going back 20 years on the median home value in each zip code across the USA.</a:t>
          </a:r>
          <a:endParaRPr lang="en-US" sz="1100" b="1" kern="1200" dirty="0">
            <a:latin typeface="Calibri Light" panose="020F0302020204030204"/>
          </a:endParaRPr>
        </a:p>
      </dsp:txBody>
      <dsp:txXfrm>
        <a:off x="5608" y="1932433"/>
        <a:ext cx="2204251" cy="1031156"/>
      </dsp:txXfrm>
    </dsp:sp>
    <dsp:sp modelId="{459D1C04-4754-4FDE-93BE-4CC67C962097}">
      <dsp:nvSpPr>
        <dsp:cNvPr id="0" name=""/>
        <dsp:cNvSpPr/>
      </dsp:nvSpPr>
      <dsp:spPr>
        <a:xfrm>
          <a:off x="2595603" y="576150"/>
          <a:ext cx="771488" cy="77148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22886-D41A-4323-ACC6-4CAC3D24402E}">
      <dsp:nvSpPr>
        <dsp:cNvPr id="0" name=""/>
        <dsp:cNvSpPr/>
      </dsp:nvSpPr>
      <dsp:spPr>
        <a:xfrm>
          <a:off x="2595603" y="1450298"/>
          <a:ext cx="2204251" cy="43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latin typeface="Calibri Light" panose="020F0302020204030204"/>
            </a:rPr>
            <a:t>Facebook Prophet</a:t>
          </a:r>
          <a:endParaRPr lang="en-US" sz="1400" kern="1200" dirty="0"/>
        </a:p>
      </dsp:txBody>
      <dsp:txXfrm>
        <a:off x="2595603" y="1450298"/>
        <a:ext cx="2204251" cy="434386"/>
      </dsp:txXfrm>
    </dsp:sp>
    <dsp:sp modelId="{D5C21D2A-697B-452C-812F-0896256DC383}">
      <dsp:nvSpPr>
        <dsp:cNvPr id="0" name=""/>
        <dsp:cNvSpPr/>
      </dsp:nvSpPr>
      <dsp:spPr>
        <a:xfrm>
          <a:off x="2595603" y="1932433"/>
          <a:ext cx="2204251" cy="1031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Facebooks Prophet was the first predictive model implemented. I found that when split into testing and training, very few of the prophet's predictions were close to the true values </a:t>
          </a:r>
          <a:endParaRPr lang="en-US" sz="1100" kern="1200" dirty="0"/>
        </a:p>
      </dsp:txBody>
      <dsp:txXfrm>
        <a:off x="2595603" y="1932433"/>
        <a:ext cx="2204251" cy="1031156"/>
      </dsp:txXfrm>
    </dsp:sp>
    <dsp:sp modelId="{455C24FF-3821-41DF-A001-7780B1F49C9A}">
      <dsp:nvSpPr>
        <dsp:cNvPr id="0" name=""/>
        <dsp:cNvSpPr/>
      </dsp:nvSpPr>
      <dsp:spPr>
        <a:xfrm>
          <a:off x="5185599" y="576150"/>
          <a:ext cx="771488" cy="77148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58926-A409-425F-9C29-2C6CF777EB91}">
      <dsp:nvSpPr>
        <dsp:cNvPr id="0" name=""/>
        <dsp:cNvSpPr/>
      </dsp:nvSpPr>
      <dsp:spPr>
        <a:xfrm>
          <a:off x="5185599" y="1450298"/>
          <a:ext cx="2204251" cy="434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>
              <a:latin typeface="Calibri Light" panose="020F0302020204030204"/>
            </a:rPr>
            <a:t>Deep Learning, Bidirectional LSTM</a:t>
          </a:r>
          <a:endParaRPr lang="en-US" sz="1400" b="1" kern="1200" dirty="0"/>
        </a:p>
      </dsp:txBody>
      <dsp:txXfrm>
        <a:off x="5185599" y="1450298"/>
        <a:ext cx="2204251" cy="434386"/>
      </dsp:txXfrm>
    </dsp:sp>
    <dsp:sp modelId="{2C2E4049-2252-4A0D-8B58-7D7D92132252}">
      <dsp:nvSpPr>
        <dsp:cNvPr id="0" name=""/>
        <dsp:cNvSpPr/>
      </dsp:nvSpPr>
      <dsp:spPr>
        <a:xfrm>
          <a:off x="5185599" y="1932433"/>
          <a:ext cx="2204251" cy="1031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Because time series</a:t>
          </a:r>
          <a:r>
            <a:rPr lang="en-US" sz="1100" kern="1200" dirty="0">
              <a:latin typeface="Calibri Light" panose="020F0302020204030204"/>
            </a:rPr>
            <a:t> data is sequences, we can model them using Bidirectional LSTM's. This modeling approach when split into training and testing sets outperformed the prophet substantially </a:t>
          </a:r>
          <a:endParaRPr lang="en-US" sz="1100" kern="1200" dirty="0"/>
        </a:p>
      </dsp:txBody>
      <dsp:txXfrm>
        <a:off x="5185599" y="1932433"/>
        <a:ext cx="2204251" cy="1031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ightfoundation.org/articles/ethics-and-governance-of-ai-initiative-announces-750-000-challenge-on-news-and-information-qualit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8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36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8.sv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7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66E90BA-63C2-493F-83E2-D11BB66B8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25" r="15373" b="88"/>
          <a:stretch/>
        </p:blipFill>
        <p:spPr>
          <a:xfrm>
            <a:off x="4433796" y="71607"/>
            <a:ext cx="7758204" cy="61931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>
                <a:cs typeface="Calibri Light"/>
              </a:rPr>
              <a:t>Ronen Reouveni </a:t>
            </a:r>
            <a:br>
              <a:rPr lang="en-US" sz="4800">
                <a:cs typeface="Calibri Light"/>
              </a:rPr>
            </a:br>
            <a:br>
              <a:rPr lang="en-US" sz="4800">
                <a:cs typeface="Calibri Light"/>
              </a:rPr>
            </a:br>
            <a:r>
              <a:rPr lang="en-US" sz="4800">
                <a:cs typeface="Calibri Light"/>
              </a:rPr>
              <a:t>Portfolio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cs typeface="Calibri"/>
              </a:rPr>
              <a:t>Applied Data Science </a:t>
            </a:r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70F6D-E1EC-42FA-A01B-8C41F6180C67}"/>
              </a:ext>
            </a:extLst>
          </p:cNvPr>
          <p:cNvSpPr txBox="1"/>
          <p:nvPr/>
        </p:nvSpPr>
        <p:spPr>
          <a:xfrm>
            <a:off x="9857708" y="6166992"/>
            <a:ext cx="1863796" cy="200055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endParaRPr lang="en-US" sz="7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E91C63F-B670-471A-902F-D7EA72A32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" r="8112" b="-141"/>
          <a:stretch/>
        </p:blipFill>
        <p:spPr>
          <a:xfrm>
            <a:off x="1" y="-5105"/>
            <a:ext cx="6210186" cy="6865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C973E8-C1A8-40D3-9070-08E47968FF37}"/>
              </a:ext>
            </a:extLst>
          </p:cNvPr>
          <p:cNvSpPr txBox="1"/>
          <p:nvPr/>
        </p:nvSpPr>
        <p:spPr>
          <a:xfrm>
            <a:off x="6334912" y="1667087"/>
            <a:ext cx="5816685" cy="44587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Learning goal #4: </a:t>
            </a:r>
            <a:r>
              <a:rPr lang="en-US" sz="2000" dirty="0">
                <a:ea typeface="+mn-lt"/>
                <a:cs typeface="+mn-lt"/>
              </a:rPr>
              <a:t>develop alternate strategies based on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Limited size of dataset and nuanced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Required more data or alternative strategies</a:t>
            </a:r>
            <a:endParaRPr lang="en-US" dirty="0"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Otherwise, convergence is improbable 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Data Augmentation artificially adds more training examples 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Transfer Learning leverages the power of pre-trained feature transformers</a:t>
            </a:r>
            <a:endParaRPr lang="en-US" dirty="0"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Understanding these strategic initiatives demonstrate achievement of learning goal #4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70F6D-E1EC-42FA-A01B-8C41F6180C67}"/>
              </a:ext>
            </a:extLst>
          </p:cNvPr>
          <p:cNvSpPr txBox="1"/>
          <p:nvPr/>
        </p:nvSpPr>
        <p:spPr>
          <a:xfrm>
            <a:off x="9857708" y="6166992"/>
            <a:ext cx="1863796" cy="200055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endParaRPr lang="en-US" sz="700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F774A-DB47-4717-B1D2-89257650929D}"/>
              </a:ext>
            </a:extLst>
          </p:cNvPr>
          <p:cNvSpPr txBox="1"/>
          <p:nvPr/>
        </p:nvSpPr>
        <p:spPr>
          <a:xfrm>
            <a:off x="6626843" y="152400"/>
            <a:ext cx="40626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This code shows instantiating the ResNet architecture, and applying my own trainable layers on top of it. 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76E307-8040-405D-8338-D064471E0F29}"/>
              </a:ext>
            </a:extLst>
          </p:cNvPr>
          <p:cNvCxnSpPr/>
          <p:nvPr/>
        </p:nvCxnSpPr>
        <p:spPr>
          <a:xfrm flipV="1">
            <a:off x="3449968" y="792174"/>
            <a:ext cx="3133916" cy="64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43F7C4-3E9F-412F-AB14-310F679A750E}"/>
              </a:ext>
            </a:extLst>
          </p:cNvPr>
          <p:cNvCxnSpPr/>
          <p:nvPr/>
        </p:nvCxnSpPr>
        <p:spPr>
          <a:xfrm>
            <a:off x="2713219" y="174070"/>
            <a:ext cx="3860118" cy="52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73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22B90A53-86F6-4A7F-BB5F-B785665C2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408" r="-2" b="4195"/>
          <a:stretch/>
        </p:blipFill>
        <p:spPr>
          <a:xfrm>
            <a:off x="66353" y="888"/>
            <a:ext cx="12137873" cy="6826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7A011-39FF-4A31-A44A-F1436ED0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Fashion MNIST - Computer Vision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Advanced CNN's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1075A-1D41-4A72-AC36-3F0723EFF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This classic dataset has been a benchmark in computer vision for years. </a:t>
            </a:r>
          </a:p>
          <a:p>
            <a:r>
              <a:rPr lang="en-US" dirty="0">
                <a:cs typeface="Calibri"/>
              </a:rPr>
              <a:t>I show how to get cutting-edge performance using repeating convolutional blocks. To fight over-fitting each relevant layer includes L2 regularization. The structure of the blocks also includes dropout. These blocks included layers of:</a:t>
            </a:r>
          </a:p>
          <a:p>
            <a:pPr lvl="1"/>
            <a:r>
              <a:rPr lang="en-US" dirty="0">
                <a:cs typeface="Calibri"/>
              </a:rPr>
              <a:t>Convolution </a:t>
            </a:r>
          </a:p>
          <a:p>
            <a:pPr lvl="1"/>
            <a:r>
              <a:rPr lang="en-US" dirty="0">
                <a:cs typeface="Calibri"/>
              </a:rPr>
              <a:t>Batch Normalization </a:t>
            </a:r>
          </a:p>
          <a:p>
            <a:pPr lvl="1"/>
            <a:r>
              <a:rPr lang="en-US" dirty="0">
                <a:cs typeface="Calibri"/>
              </a:rPr>
              <a:t>Convolution </a:t>
            </a:r>
          </a:p>
          <a:p>
            <a:pPr lvl="1"/>
            <a:r>
              <a:rPr lang="en-US" dirty="0">
                <a:cs typeface="Calibri"/>
              </a:rPr>
              <a:t>Batch Normalization </a:t>
            </a:r>
          </a:p>
          <a:p>
            <a:pPr lvl="1"/>
            <a:r>
              <a:rPr lang="en-US" dirty="0">
                <a:cs typeface="Calibri"/>
              </a:rPr>
              <a:t>Max Pooling </a:t>
            </a:r>
          </a:p>
          <a:p>
            <a:pPr lvl="1"/>
            <a:r>
              <a:rPr lang="en-US" dirty="0">
                <a:cs typeface="Calibri"/>
              </a:rPr>
              <a:t>Dropout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7C41A-17D1-4DAB-9BA8-17DBF05D6F1A}"/>
              </a:ext>
            </a:extLst>
          </p:cNvPr>
          <p:cNvSpPr txBox="1"/>
          <p:nvPr/>
        </p:nvSpPr>
        <p:spPr>
          <a:xfrm>
            <a:off x="4246849" y="4509513"/>
            <a:ext cx="2463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This pattern is repeated with increasing number of filters</a:t>
            </a:r>
          </a:p>
        </p:txBody>
      </p:sp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42E70C6F-2BA2-40E8-B547-84AA6E13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96" y="3627697"/>
            <a:ext cx="5128395" cy="24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05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C6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8C86047-D9B0-437B-9850-A4CC9E10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78" y="485976"/>
            <a:ext cx="3108137" cy="4112367"/>
          </a:xfrm>
          <a:prstGeom prst="rect">
            <a:avLst/>
          </a:prstGeom>
        </p:spPr>
      </p:pic>
      <p:pic>
        <p:nvPicPr>
          <p:cNvPr id="4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7CE97B5-314B-4EB9-BACB-AF602697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97" t="-2254" r="13457" b="-1980"/>
          <a:stretch/>
        </p:blipFill>
        <p:spPr>
          <a:xfrm>
            <a:off x="1990856" y="4274484"/>
            <a:ext cx="2050465" cy="1891274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C973E8-C1A8-40D3-9070-08E47968FF37}"/>
              </a:ext>
            </a:extLst>
          </p:cNvPr>
          <p:cNvSpPr txBox="1"/>
          <p:nvPr/>
        </p:nvSpPr>
        <p:spPr>
          <a:xfrm>
            <a:off x="4922881" y="110925"/>
            <a:ext cx="6422848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 Learning goal #3: </a:t>
            </a:r>
            <a:r>
              <a:rPr lang="en-US" sz="2000" dirty="0">
                <a:ea typeface="+mn-lt"/>
                <a:cs typeface="+mn-lt"/>
              </a:rPr>
              <a:t>identify patterns in data via visualization, statistical analysis, and data mining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Used confusion matrices to see where neural nets were underperforming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This, in conjunction with visualizations of resulting accuracies and convergence indicated overfitting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Added L2 regularization and dropout to combat this and refine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This allowed detailed refining of the model to achieve superior accuracy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70F6D-E1EC-42FA-A01B-8C41F6180C67}"/>
              </a:ext>
            </a:extLst>
          </p:cNvPr>
          <p:cNvSpPr txBox="1"/>
          <p:nvPr/>
        </p:nvSpPr>
        <p:spPr>
          <a:xfrm>
            <a:off x="9857708" y="6166992"/>
            <a:ext cx="1863796" cy="200055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endParaRPr lang="en-US" sz="7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193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22B90A53-86F6-4A7F-BB5F-B785665C2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408" r="-2" b="4195"/>
          <a:stretch/>
        </p:blipFill>
        <p:spPr>
          <a:xfrm>
            <a:off x="66353" y="888"/>
            <a:ext cx="12137873" cy="6826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7A011-39FF-4A31-A44A-F1436ED0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Zip Codes and Housing prices – Time Series 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Deep Learning</a:t>
            </a:r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8E6F4603-C1D1-451A-B0F9-63D1315E5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105590"/>
              </p:ext>
            </p:extLst>
          </p:nvPr>
        </p:nvGraphicFramePr>
        <p:xfrm>
          <a:off x="1017938" y="1336799"/>
          <a:ext cx="7395459" cy="353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" name="Graphic 61" descr="Network diagram with solid fill">
            <a:extLst>
              <a:ext uri="{FF2B5EF4-FFF2-40B4-BE49-F238E27FC236}">
                <a16:creationId xmlns:a16="http://schemas.microsoft.com/office/drawing/2014/main" id="{4ABA0368-B1B5-4C92-B1F1-4C40E1775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1998" y="1875569"/>
            <a:ext cx="914400" cy="914400"/>
          </a:xfrm>
          <a:prstGeom prst="rect">
            <a:avLst/>
          </a:prstGeom>
        </p:spPr>
      </p:pic>
      <p:pic>
        <p:nvPicPr>
          <p:cNvPr id="810" name="Picture 810" descr="Table&#10;&#10;Description automatically generated">
            <a:extLst>
              <a:ext uri="{FF2B5EF4-FFF2-40B4-BE49-F238E27FC236}">
                <a16:creationId xmlns:a16="http://schemas.microsoft.com/office/drawing/2014/main" id="{6C1A3CBF-BF48-4D4B-9008-C3611B370C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7220" y="4978311"/>
            <a:ext cx="6931642" cy="1587219"/>
          </a:xfrm>
          <a:prstGeom prst="rect">
            <a:avLst/>
          </a:prstGeom>
        </p:spPr>
      </p:pic>
      <p:pic>
        <p:nvPicPr>
          <p:cNvPr id="821" name="Picture 821" descr="Chart, line chart&#10;&#10;Description automatically generated">
            <a:extLst>
              <a:ext uri="{FF2B5EF4-FFF2-40B4-BE49-F238E27FC236}">
                <a16:creationId xmlns:a16="http://schemas.microsoft.com/office/drawing/2014/main" id="{49D4AF0A-9485-4115-91C6-8E89E8724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5927" y="1364975"/>
            <a:ext cx="3167034" cy="2978257"/>
          </a:xfrm>
          <a:prstGeom prst="rect">
            <a:avLst/>
          </a:prstGeom>
        </p:spPr>
      </p:pic>
      <p:pic>
        <p:nvPicPr>
          <p:cNvPr id="3275" name="Graphic 3275" descr="Home with solid fill">
            <a:extLst>
              <a:ext uri="{FF2B5EF4-FFF2-40B4-BE49-F238E27FC236}">
                <a16:creationId xmlns:a16="http://schemas.microsoft.com/office/drawing/2014/main" id="{5F5BEA9E-2DEE-4600-82EC-375AA5167D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060" y="1804001"/>
            <a:ext cx="914400" cy="914400"/>
          </a:xfrm>
          <a:prstGeom prst="rect">
            <a:avLst/>
          </a:prstGeom>
        </p:spPr>
      </p:pic>
      <p:pic>
        <p:nvPicPr>
          <p:cNvPr id="3286" name="Graphic 3286" descr="Future with solid fill">
            <a:extLst>
              <a:ext uri="{FF2B5EF4-FFF2-40B4-BE49-F238E27FC236}">
                <a16:creationId xmlns:a16="http://schemas.microsoft.com/office/drawing/2014/main" id="{1C1CBB64-CDD7-4836-9E59-ECB9A7B1D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62478" y="1846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08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C973E8-C1A8-40D3-9070-08E47968FF37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endParaRPr lang="en-US" sz="200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Learning goal #5: </a:t>
            </a:r>
            <a:r>
              <a:rPr lang="en-US" sz="2000" dirty="0">
                <a:ea typeface="+mn-lt"/>
                <a:cs typeface="+mn-lt"/>
              </a:rPr>
              <a:t>Develop a plan of action to implement the business decisions derived from the analyses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Zip codes were selected based on out of bag predicted returns and confidence levels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Based on this, a plan of action was implemented to make an investment in the top 3 zip codes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This shows achievement of learning goal #5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818B812-5772-4081-85E4-F10E5F98F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49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E33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B70F6D-E1EC-42FA-A01B-8C41F6180C67}"/>
              </a:ext>
            </a:extLst>
          </p:cNvPr>
          <p:cNvSpPr txBox="1"/>
          <p:nvPr/>
        </p:nvSpPr>
        <p:spPr>
          <a:xfrm>
            <a:off x="9857708" y="6166992"/>
            <a:ext cx="1863796" cy="200055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endParaRPr lang="en-US" sz="7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5E2AA-DE31-4D13-97F9-1A8685983F33}"/>
              </a:ext>
            </a:extLst>
          </p:cNvPr>
          <p:cNvSpPr txBox="1"/>
          <p:nvPr/>
        </p:nvSpPr>
        <p:spPr>
          <a:xfrm>
            <a:off x="5174440" y="377420"/>
            <a:ext cx="56480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This custom function takes a zip code's data and splits it into train and test. It then fits a Bidirectional LSTM on the train set and calculates mean absolute error. 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4B8B36-30A9-4624-BED6-C006B05E1AAB}"/>
              </a:ext>
            </a:extLst>
          </p:cNvPr>
          <p:cNvCxnSpPr/>
          <p:nvPr/>
        </p:nvCxnSpPr>
        <p:spPr>
          <a:xfrm flipV="1">
            <a:off x="4349729" y="996417"/>
            <a:ext cx="853031" cy="142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D74B70-1FFC-4BC2-BA39-0A60B6E5AA97}"/>
              </a:ext>
            </a:extLst>
          </p:cNvPr>
          <p:cNvSpPr txBox="1"/>
          <p:nvPr/>
        </p:nvSpPr>
        <p:spPr>
          <a:xfrm>
            <a:off x="5081747" y="17473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Learning Goals </a:t>
            </a:r>
          </a:p>
        </p:txBody>
      </p:sp>
      <p:pic>
        <p:nvPicPr>
          <p:cNvPr id="3" name="Picture 6" descr="Table&#10;&#10;Description automatically generated">
            <a:extLst>
              <a:ext uri="{FF2B5EF4-FFF2-40B4-BE49-F238E27FC236}">
                <a16:creationId xmlns:a16="http://schemas.microsoft.com/office/drawing/2014/main" id="{0D5C0EC6-B8F1-4644-9E32-DAEB2D50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29" y="4947290"/>
            <a:ext cx="7531625" cy="183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5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22B90A53-86F6-4A7F-BB5F-B785665C2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408" r="-2" b="4195"/>
          <a:stretch/>
        </p:blipFill>
        <p:spPr>
          <a:xfrm>
            <a:off x="66353" y="888"/>
            <a:ext cx="12137873" cy="6826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7A011-39FF-4A31-A44A-F1436ED0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Bias in Machine Learning – Ethics 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1075A-1D41-4A72-AC36-3F0723EFF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 classic classification problem is predicting loan defaults. </a:t>
            </a:r>
          </a:p>
          <a:p>
            <a:r>
              <a:rPr lang="en-US" dirty="0">
                <a:cs typeface="Calibri"/>
              </a:rPr>
              <a:t>In this project, I demonstrated that fitting a Random Forest on this data results in large discrepancies between races and ethnicities. </a:t>
            </a:r>
          </a:p>
          <a:p>
            <a:pPr lvl="1"/>
            <a:r>
              <a:rPr lang="en-US" dirty="0">
                <a:cs typeface="Calibri"/>
              </a:rPr>
              <a:t>I define the target error as the rate of wrongly predicted defaults given an observations race. </a:t>
            </a:r>
          </a:p>
          <a:p>
            <a:pPr lvl="1"/>
            <a:r>
              <a:rPr lang="en-US" dirty="0">
                <a:cs typeface="Calibri"/>
              </a:rPr>
              <a:t>I then explicitly showed that this rate was very different from race to race. </a:t>
            </a:r>
          </a:p>
          <a:p>
            <a:pPr lvl="2" indent="0"/>
            <a:r>
              <a:rPr lang="en-US" dirty="0">
                <a:cs typeface="Calibri"/>
              </a:rPr>
              <a:t>Native Americans were 20% more likely to be misclassified than whites</a:t>
            </a:r>
          </a:p>
          <a:p>
            <a:pPr lvl="2" indent="0"/>
            <a:r>
              <a:rPr lang="en-US" dirty="0">
                <a:cs typeface="Calibri"/>
              </a:rPr>
              <a:t>African Americans were 10% more likely to be misclassified than whites </a:t>
            </a:r>
          </a:p>
          <a:p>
            <a:pPr lvl="2" indent="0"/>
            <a:r>
              <a:rPr lang="en-US" dirty="0">
                <a:cs typeface="Calibri"/>
              </a:rPr>
              <a:t>White and Caucasian people were about 10% more likely to be misclassified than Asians</a:t>
            </a:r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33AFBA9A-B6EB-4920-BC2F-8F732CA9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206" y="226652"/>
            <a:ext cx="2743200" cy="19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7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973E8-C1A8-40D3-9070-08E47968FF37}"/>
              </a:ext>
            </a:extLst>
          </p:cNvPr>
          <p:cNvSpPr txBox="1"/>
          <p:nvPr/>
        </p:nvSpPr>
        <p:spPr>
          <a:xfrm>
            <a:off x="643469" y="371492"/>
            <a:ext cx="4639626" cy="57958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Learning goal #7: </a:t>
            </a:r>
            <a:r>
              <a:rPr lang="en-US" sz="2000" dirty="0">
                <a:ea typeface="+mn-lt"/>
                <a:cs typeface="+mn-lt"/>
              </a:rPr>
              <a:t>Synthesize the ethical dimensions of data science practice (e.g., privacy)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Results from analyses can fundamentally affect aspects of people's lives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This project demonstrates that ML models can be susceptible to discrimination.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Data scientists must be aware of this fact and understand the role of ethics and the impact they have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Demonstrating achievement of this learning goal is fundamental to a career in data science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36C1171-8477-42C9-BA2D-12C9AAB5A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189579"/>
            <a:ext cx="6253212" cy="354869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B70F6D-E1EC-42FA-A01B-8C41F6180C67}"/>
              </a:ext>
            </a:extLst>
          </p:cNvPr>
          <p:cNvSpPr txBox="1"/>
          <p:nvPr/>
        </p:nvSpPr>
        <p:spPr>
          <a:xfrm>
            <a:off x="9857708" y="6166992"/>
            <a:ext cx="1863796" cy="200055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endParaRPr lang="en-US" sz="7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976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C8447-5DFE-47D1-8D64-E375DE33A239}"/>
              </a:ext>
            </a:extLst>
          </p:cNvPr>
          <p:cNvSpPr txBox="1"/>
          <p:nvPr/>
        </p:nvSpPr>
        <p:spPr>
          <a:xfrm>
            <a:off x="4942887" y="2091217"/>
            <a:ext cx="658648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Learning goal #1: describe a broad overview of the major practice areas in data science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This presentation, and portfolio included projects in 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NLP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Computer Vision 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Time Series 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Classical Machine Learning 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These projects provide a broad overview of the major practice areas in data science 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They show an ability to discuss and solve problems in these spaces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Therefore, these projects and their respective reports, exemplify achievement of learning goal #1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Furthermore, through this portfolio, all learning goals are firmly satisfied</a:t>
            </a:r>
          </a:p>
        </p:txBody>
      </p:sp>
      <p:pic>
        <p:nvPicPr>
          <p:cNvPr id="3" name="Picture 3" descr="A picture containing night, dark&#10;&#10;Description automatically generated">
            <a:extLst>
              <a:ext uri="{FF2B5EF4-FFF2-40B4-BE49-F238E27FC236}">
                <a16:creationId xmlns:a16="http://schemas.microsoft.com/office/drawing/2014/main" id="{0FAB1368-1F8C-44DD-BA2C-A1C9344D0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0" r="35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10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82A705-AA96-42D7-930F-378338016855}"/>
              </a:ext>
            </a:extLst>
          </p:cNvPr>
          <p:cNvSpPr txBox="1"/>
          <p:nvPr/>
        </p:nvSpPr>
        <p:spPr>
          <a:xfrm>
            <a:off x="5080601" y="1744033"/>
            <a:ext cx="3672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3300884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8B6D6-3F1B-4C12-BD83-414ABDE0E3A9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love Data Science and the Master's program at Syracuse has given me the opportunity to develop skills and demonstrate them through hands on projects. 4 of these 6 projects included deep learning models implemented in </a:t>
            </a:r>
            <a:r>
              <a:rPr lang="en-US" sz="2000" dirty="0" err="1"/>
              <a:t>Tensorflow</a:t>
            </a:r>
            <a:r>
              <a:rPr lang="en-US" sz="2000" dirty="0"/>
              <a:t> and </a:t>
            </a:r>
            <a:r>
              <a:rPr lang="en-US" sz="2000" dirty="0" err="1"/>
              <a:t>Keras</a:t>
            </a:r>
            <a:r>
              <a:rPr lang="en-US" sz="2000" dirty="0"/>
              <a:t>. 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LSTM's for time series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LSTM's for NLP 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Convolution for computer vision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look forward to my future career and using these skills in a professional environment. </a:t>
            </a:r>
            <a:endParaRPr lang="en-US" sz="2000" dirty="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2A5535F-41BF-4455-9C5E-DC6327383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7" r="3567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725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8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stage, scene&#10;&#10;Description automatically generated">
            <a:extLst>
              <a:ext uri="{FF2B5EF4-FFF2-40B4-BE49-F238E27FC236}">
                <a16:creationId xmlns:a16="http://schemas.microsoft.com/office/drawing/2014/main" id="{CB77516B-5063-4D1E-A2BF-C8977DEAA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2" t="8279" r="740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DC813-A32C-44C7-8903-AF04CD8E6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01" y="1715879"/>
            <a:ext cx="3438144" cy="493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My Background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E2F231-C21C-460D-9795-02E397A32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200" y="2609841"/>
            <a:ext cx="6640208" cy="28645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200">
                <a:cs typeface="Calibri" panose="020F0502020204030204"/>
              </a:rPr>
              <a:t>Education </a:t>
            </a:r>
          </a:p>
          <a:p>
            <a:r>
              <a:rPr lang="en-US" sz="1200"/>
              <a:t>Quantitative Economics and Econometrics at UCSD </a:t>
            </a:r>
            <a:endParaRPr lang="en-US"/>
          </a:p>
          <a:p>
            <a:r>
              <a:rPr lang="en-US" sz="1200"/>
              <a:t>Completed a 2 year web and software development bootcamp</a:t>
            </a:r>
            <a:endParaRPr lang="en-US"/>
          </a:p>
          <a:p>
            <a:r>
              <a:rPr lang="en-US" sz="1200"/>
              <a:t>Both</a:t>
            </a:r>
            <a:r>
              <a:rPr lang="en-US" sz="1200">
                <a:cs typeface="Calibri" panose="020F0502020204030204"/>
              </a:rPr>
              <a:t> led to strong programming skills and background in statistics and advanced mathematics </a:t>
            </a:r>
          </a:p>
          <a:p>
            <a:pPr marL="0" indent="0">
              <a:buNone/>
            </a:pPr>
            <a:endParaRPr lang="en-US" sz="12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200">
                <a:cs typeface="Calibri" panose="020F0502020204030204"/>
              </a:rPr>
              <a:t>Work Experience </a:t>
            </a:r>
            <a:endParaRPr lang="en-US" sz="1200"/>
          </a:p>
          <a:p>
            <a:r>
              <a:rPr lang="en-US" sz="1200"/>
              <a:t>Co-founder of Random Golf Practice, we are a data driven iOS training aid for elite golfers </a:t>
            </a:r>
          </a:p>
          <a:p>
            <a:r>
              <a:rPr lang="en-US" sz="1200"/>
              <a:t>2k + subscribers (active users) this includes multile pga tour pros </a:t>
            </a:r>
          </a:p>
        </p:txBody>
      </p:sp>
    </p:spTree>
    <p:extLst>
      <p:ext uri="{BB962C8B-B14F-4D97-AF65-F5344CB8AC3E}">
        <p14:creationId xmlns:p14="http://schemas.microsoft.com/office/powerpoint/2010/main" val="4251069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stage, scene&#10;&#10;Description automatically generated">
            <a:extLst>
              <a:ext uri="{FF2B5EF4-FFF2-40B4-BE49-F238E27FC236}">
                <a16:creationId xmlns:a16="http://schemas.microsoft.com/office/drawing/2014/main" id="{A2026574-67A1-4B33-AE36-11D86DE9E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2" t="8279" r="740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6" name="Rectangle 4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4CFF2-3D35-4D5C-83EC-7C2172DE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Why Data Science </a:t>
            </a:r>
            <a:endParaRPr lang="en-US" sz="2800"/>
          </a:p>
        </p:txBody>
      </p:sp>
      <p:sp>
        <p:nvSpPr>
          <p:cNvPr id="47" name="Rectangle 5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A033-6AA5-42AD-9D3C-0A72D11CB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527818" cy="32072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200">
                <a:cs typeface="Calibri"/>
              </a:rPr>
              <a:t>With a background in econometrics and software engineering, Data Science was the ideal next step to capitalize on my strengths</a:t>
            </a:r>
          </a:p>
          <a:p>
            <a:r>
              <a:rPr lang="en-US" sz="1100">
                <a:cs typeface="Calibri"/>
              </a:rPr>
              <a:t>In graduate school, I have shown mastery of the programs' learning goals as demonstrated by my project portfolio</a:t>
            </a:r>
          </a:p>
          <a:p>
            <a:pPr marL="0" indent="0">
              <a:buNone/>
            </a:pPr>
            <a:endParaRPr lang="en-US" sz="1200">
              <a:ea typeface="+mn-lt"/>
              <a:cs typeface="+mn-lt"/>
            </a:endParaRPr>
          </a:p>
          <a:p>
            <a:pPr marL="1371600" lvl="3" indent="0">
              <a:buNone/>
            </a:pPr>
            <a:r>
              <a:rPr lang="en-US" sz="1200">
                <a:ea typeface="+mn-lt"/>
                <a:cs typeface="+mn-lt"/>
              </a:rPr>
              <a:t>1. Describe a broad overview of the major practice areas in data science </a:t>
            </a:r>
          </a:p>
          <a:p>
            <a:pPr marL="1371600" lvl="3" indent="0">
              <a:buNone/>
            </a:pPr>
            <a:r>
              <a:rPr lang="en-US" sz="1200">
                <a:ea typeface="+mn-lt"/>
                <a:cs typeface="+mn-lt"/>
              </a:rPr>
              <a:t>2. Collect and organize data </a:t>
            </a:r>
            <a:endParaRPr lang="en-US" sz="1200">
              <a:cs typeface="Calibri"/>
            </a:endParaRPr>
          </a:p>
          <a:p>
            <a:pPr marL="1371600" lvl="3" indent="0">
              <a:buNone/>
            </a:pPr>
            <a:r>
              <a:rPr lang="en-US" sz="1200">
                <a:ea typeface="+mn-lt"/>
                <a:cs typeface="+mn-lt"/>
              </a:rPr>
              <a:t>3. Identify patterns in data via visualization, statistical analysis, and data mining. </a:t>
            </a:r>
            <a:endParaRPr lang="en-US" sz="1200">
              <a:cs typeface="Calibri" panose="020F0502020204030204"/>
            </a:endParaRPr>
          </a:p>
          <a:p>
            <a:pPr marL="1371600" lvl="3" indent="0">
              <a:buNone/>
            </a:pPr>
            <a:r>
              <a:rPr lang="en-US" sz="1200">
                <a:ea typeface="+mn-lt"/>
                <a:cs typeface="+mn-lt"/>
              </a:rPr>
              <a:t>4. Develop alternative strategies based on the data. </a:t>
            </a:r>
            <a:endParaRPr lang="en-US" sz="1200">
              <a:cs typeface="Calibri" panose="020F0502020204030204"/>
            </a:endParaRPr>
          </a:p>
          <a:p>
            <a:pPr marL="1371600" lvl="3" indent="0">
              <a:buNone/>
            </a:pPr>
            <a:r>
              <a:rPr lang="en-US" sz="1200">
                <a:ea typeface="+mn-lt"/>
                <a:cs typeface="+mn-lt"/>
              </a:rPr>
              <a:t>5. Develop a plan of action to implement the business decisions derived from the analyses. </a:t>
            </a:r>
            <a:endParaRPr lang="en-US" sz="1200">
              <a:cs typeface="Calibri"/>
            </a:endParaRPr>
          </a:p>
          <a:p>
            <a:pPr marL="1371600" lvl="3" indent="0">
              <a:buNone/>
            </a:pPr>
            <a:r>
              <a:rPr lang="en-US" sz="1200">
                <a:ea typeface="+mn-lt"/>
                <a:cs typeface="+mn-lt"/>
              </a:rPr>
              <a:t>6. Demonstrate communication skills regarding data and its analysis for managers, IT professionals, programmers, statisticians, and other relevant professionals in their organization. </a:t>
            </a:r>
          </a:p>
          <a:p>
            <a:pPr marL="1371600" lvl="3" indent="0">
              <a:buNone/>
            </a:pPr>
            <a:r>
              <a:rPr lang="en-US" sz="1200">
                <a:ea typeface="+mn-lt"/>
                <a:cs typeface="+mn-lt"/>
              </a:rPr>
              <a:t>7. Synthesize the ethical dimensions of data science practice (e.g., privacy) 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900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1A40D0-ED26-4019-AE20-DA97445AF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8971" r="26840" b="60"/>
          <a:stretch/>
        </p:blipFill>
        <p:spPr>
          <a:xfrm>
            <a:off x="-802560" y="10"/>
            <a:ext cx="5886088" cy="6862517"/>
          </a:xfrm>
          <a:prstGeom prst="rect">
            <a:avLst/>
          </a:prstGeom>
        </p:spPr>
      </p:pic>
      <p:sp>
        <p:nvSpPr>
          <p:cNvPr id="23" name="Rectangle 21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59C96-9168-4A09-BF1A-9F20D9F9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My Projects</a:t>
            </a:r>
            <a:endParaRPr lang="en-US" sz="2800"/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8F3EA-9A8C-454B-9D07-D9982285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567" y="2591806"/>
            <a:ext cx="6640207" cy="198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My portfolio presented here will contain 6 projects. </a:t>
            </a:r>
          </a:p>
          <a:p>
            <a:r>
              <a:rPr lang="en-US" sz="1700">
                <a:cs typeface="Calibri"/>
              </a:rPr>
              <a:t>These will cover natural language processing, computer vision, time series, and classical machine learning. </a:t>
            </a:r>
          </a:p>
          <a:p>
            <a:r>
              <a:rPr lang="en-US" sz="1700">
                <a:cs typeface="Calibri"/>
              </a:rPr>
              <a:t>All of my projects except the last one presented here are implemented in Python </a:t>
            </a:r>
          </a:p>
        </p:txBody>
      </p:sp>
    </p:spTree>
    <p:extLst>
      <p:ext uri="{BB962C8B-B14F-4D97-AF65-F5344CB8AC3E}">
        <p14:creationId xmlns:p14="http://schemas.microsoft.com/office/powerpoint/2010/main" val="779388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22B90A53-86F6-4A7F-BB5F-B785665C2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408" r="-2" b="4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7A011-39FF-4A31-A44A-F1436ED0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Rotten Tomatoes - NLP</a:t>
            </a:r>
            <a:br>
              <a:rPr lang="en-US"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Overview 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8E6F4603-C1D1-451A-B0F9-63D1315E5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809948"/>
              </p:ext>
            </p:extLst>
          </p:nvPr>
        </p:nvGraphicFramePr>
        <p:xfrm>
          <a:off x="757282" y="174479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DF93DAC8-35F6-4F51-B573-67A421229F46}"/>
              </a:ext>
            </a:extLst>
          </p:cNvPr>
          <p:cNvSpPr txBox="1"/>
          <p:nvPr/>
        </p:nvSpPr>
        <p:spPr>
          <a:xfrm>
            <a:off x="58591" y="5383755"/>
            <a:ext cx="39910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"You are neither boring nor mean" </a:t>
            </a:r>
          </a:p>
          <a:p>
            <a:r>
              <a:rPr lang="en-US" err="1">
                <a:cs typeface="Calibri"/>
              </a:rPr>
              <a:t>Textblob</a:t>
            </a:r>
            <a:r>
              <a:rPr lang="en-US">
                <a:cs typeface="Calibri"/>
              </a:rPr>
              <a:t> -.65, </a:t>
            </a:r>
          </a:p>
          <a:p>
            <a:r>
              <a:rPr lang="en-US">
                <a:cs typeface="Calibri"/>
              </a:rPr>
              <a:t>Custom score .45.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4A7038-EF1A-4F8E-BC18-91D2FD76BCD5}"/>
              </a:ext>
            </a:extLst>
          </p:cNvPr>
          <p:cNvCxnSpPr/>
          <p:nvPr/>
        </p:nvCxnSpPr>
        <p:spPr>
          <a:xfrm flipH="1">
            <a:off x="1982983" y="4526994"/>
            <a:ext cx="1451760" cy="87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049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68DDDE-AC40-4F1A-9691-1532B52F1A6B}"/>
              </a:ext>
            </a:extLst>
          </p:cNvPr>
          <p:cNvSpPr txBox="1"/>
          <p:nvPr/>
        </p:nvSpPr>
        <p:spPr>
          <a:xfrm>
            <a:off x="5134196" y="2254293"/>
            <a:ext cx="7016072" cy="38774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endParaRPr lang="en-US" sz="2000">
              <a:ea typeface="+mn-lt"/>
              <a:cs typeface="+mn-lt"/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Learning goal #4: develop alternate strategies based on data</a:t>
            </a: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Language is sequences, this means a sequenced based model will outperform traditional models </a:t>
            </a: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The use of LSTM's over traditional ML demonstrates an ability to develop alternate strategies based on data. 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Learning goal #6: </a:t>
            </a:r>
            <a:r>
              <a:rPr lang="en-US" sz="2000">
                <a:ea typeface="+mn-lt"/>
                <a:cs typeface="+mn-lt"/>
              </a:rPr>
              <a:t>Demonstrate communication skills </a:t>
            </a: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 panose="020F0502020204030204"/>
              </a:rPr>
              <a:t>Adjusted the type of language used to communicate ideas and findings</a:t>
            </a: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 panose="020F0502020204030204"/>
              </a:rPr>
              <a:t>Information must be digestible to other programmers and non-technical stakeholders with asymmetrical technical skills</a:t>
            </a:r>
          </a:p>
          <a:p>
            <a:pPr marL="1143000" lvl="3"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AB867FE-9871-4D22-A929-E92828878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3" t="-149" r="45637" b="75"/>
          <a:stretch/>
        </p:blipFill>
        <p:spPr>
          <a:xfrm>
            <a:off x="-81806" y="-5104"/>
            <a:ext cx="5118407" cy="6863043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2A2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B70F6D-E1EC-42FA-A01B-8C41F6180C67}"/>
              </a:ext>
            </a:extLst>
          </p:cNvPr>
          <p:cNvSpPr txBox="1"/>
          <p:nvPr/>
        </p:nvSpPr>
        <p:spPr>
          <a:xfrm>
            <a:off x="9857708" y="6166992"/>
            <a:ext cx="1863796" cy="200055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endParaRPr lang="en-US" sz="700">
              <a:solidFill>
                <a:srgbClr val="FFFFFF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4B9B2-F235-4300-BC43-3A2755AE1054}"/>
              </a:ext>
            </a:extLst>
          </p:cNvPr>
          <p:cNvSpPr txBox="1"/>
          <p:nvPr/>
        </p:nvSpPr>
        <p:spPr>
          <a:xfrm>
            <a:off x="5036360" y="17479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Learning Goals </a:t>
            </a:r>
          </a:p>
        </p:txBody>
      </p:sp>
    </p:spTree>
    <p:extLst>
      <p:ext uri="{BB962C8B-B14F-4D97-AF65-F5344CB8AC3E}">
        <p14:creationId xmlns:p14="http://schemas.microsoft.com/office/powerpoint/2010/main" val="3110491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22B90A53-86F6-4A7F-BB5F-B785665C2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408" r="-2" b="4195"/>
          <a:stretch/>
        </p:blipFill>
        <p:spPr>
          <a:xfrm>
            <a:off x="30280" y="50484"/>
            <a:ext cx="12110821" cy="6776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7A011-39FF-4A31-A44A-F1436ED0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Web Scraping - NLP 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Trip Advisor Reviews</a:t>
            </a:r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8E6F4603-C1D1-451A-B0F9-63D1315E5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39812"/>
              </p:ext>
            </p:extLst>
          </p:nvPr>
        </p:nvGraphicFramePr>
        <p:xfrm>
          <a:off x="883016" y="1712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92" name="Graphic 592" descr="Idea with solid fill">
            <a:extLst>
              <a:ext uri="{FF2B5EF4-FFF2-40B4-BE49-F238E27FC236}">
                <a16:creationId xmlns:a16="http://schemas.microsoft.com/office/drawing/2014/main" id="{C2DBE0B6-5EBB-4150-B72E-C799B6E174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4787" y="2624042"/>
            <a:ext cx="914400" cy="914400"/>
          </a:xfrm>
          <a:prstGeom prst="rect">
            <a:avLst/>
          </a:prstGeom>
        </p:spPr>
      </p:pic>
      <p:pic>
        <p:nvPicPr>
          <p:cNvPr id="595" name="Graphic 595" descr="Mining tools with solid fill">
            <a:extLst>
              <a:ext uri="{FF2B5EF4-FFF2-40B4-BE49-F238E27FC236}">
                <a16:creationId xmlns:a16="http://schemas.microsoft.com/office/drawing/2014/main" id="{41C5BBC1-CBAD-43FD-8930-F65ADAFD10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3861" y="2624042"/>
            <a:ext cx="914400" cy="914400"/>
          </a:xfrm>
          <a:prstGeom prst="rect">
            <a:avLst/>
          </a:prstGeom>
        </p:spPr>
      </p:pic>
      <p:pic>
        <p:nvPicPr>
          <p:cNvPr id="596" name="Graphic 596" descr="Database with solid fill">
            <a:extLst>
              <a:ext uri="{FF2B5EF4-FFF2-40B4-BE49-F238E27FC236}">
                <a16:creationId xmlns:a16="http://schemas.microsoft.com/office/drawing/2014/main" id="{09764A84-1409-4761-BE08-99CE37F8B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82934" y="2624042"/>
            <a:ext cx="914400" cy="914400"/>
          </a:xfrm>
          <a:prstGeom prst="rect">
            <a:avLst/>
          </a:prstGeom>
        </p:spPr>
      </p:pic>
      <p:pic>
        <p:nvPicPr>
          <p:cNvPr id="611" name="Graphic 611" descr="Table with solid fill">
            <a:extLst>
              <a:ext uri="{FF2B5EF4-FFF2-40B4-BE49-F238E27FC236}">
                <a16:creationId xmlns:a16="http://schemas.microsoft.com/office/drawing/2014/main" id="{C4783538-4F35-4A80-AE36-5A2C612B31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6666" y="26240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4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C973E8-C1A8-40D3-9070-08E47968FF37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Learning goal #2: </a:t>
            </a:r>
            <a:r>
              <a:rPr lang="en-US" sz="2000" dirty="0">
                <a:ea typeface="+mn-lt"/>
                <a:cs typeface="+mn-lt"/>
              </a:rPr>
              <a:t>collect and organize data</a:t>
            </a:r>
            <a:endParaRPr lang="en-US" dirty="0">
              <a:ea typeface="+mn-lt"/>
              <a:cs typeface="+mn-lt"/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Built a custom web scraper to collect my own data 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Takes a trip advisor link as input and scrapes all reviews, ratings, hotel name, and address. 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Processes and stores the data in a MongoDB to be later used with ML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Successful implementation demonstrated achievement of learning goal #2</a:t>
            </a:r>
            <a:endParaRPr lang="en-US" sz="2000" dirty="0">
              <a:cs typeface="Calibri"/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 marL="685800" lvl="2">
              <a:lnSpc>
                <a:spcPct val="90000"/>
              </a:lnSpc>
              <a:spcAft>
                <a:spcPts val="600"/>
              </a:spcAft>
            </a:pPr>
            <a:endParaRPr lang="en-US" sz="2000">
              <a:ea typeface="+mn-lt"/>
              <a:cs typeface="+mn-lt"/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DBC4C2B-9CC3-426C-A521-875251F6C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6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D9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B70F6D-E1EC-42FA-A01B-8C41F6180C67}"/>
              </a:ext>
            </a:extLst>
          </p:cNvPr>
          <p:cNvSpPr txBox="1"/>
          <p:nvPr/>
        </p:nvSpPr>
        <p:spPr>
          <a:xfrm>
            <a:off x="9857708" y="6166992"/>
            <a:ext cx="1863796" cy="200055"/>
          </a:xfrm>
          <a:prstGeom prst="rect">
            <a:avLst/>
          </a:prstGeom>
          <a:solidFill>
            <a:srgbClr val="000000"/>
          </a:solidFill>
        </p:spPr>
        <p:txBody>
          <a:bodyPr wrap="squar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endParaRPr lang="en-US" sz="700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003A2-F6E0-49E0-B9E5-B58E70A92155}"/>
              </a:ext>
            </a:extLst>
          </p:cNvPr>
          <p:cNvSpPr txBox="1"/>
          <p:nvPr/>
        </p:nvSpPr>
        <p:spPr>
          <a:xfrm>
            <a:off x="5256266" y="295595"/>
            <a:ext cx="56377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This image is a portion of the web scraping script I wrote. Here I show how it targets specific HTML classes, then parses it, and finally stores it in my MongoDB.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6E6CE-8B53-4637-BAFA-0AB714680631}"/>
              </a:ext>
            </a:extLst>
          </p:cNvPr>
          <p:cNvSpPr txBox="1"/>
          <p:nvPr/>
        </p:nvSpPr>
        <p:spPr>
          <a:xfrm>
            <a:off x="5082067" y="17476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Learning Goals 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6B8EE-E7E2-4BDE-8820-2DC027665DDF}"/>
              </a:ext>
            </a:extLst>
          </p:cNvPr>
          <p:cNvCxnSpPr/>
          <p:nvPr/>
        </p:nvCxnSpPr>
        <p:spPr>
          <a:xfrm flipV="1">
            <a:off x="4533517" y="776191"/>
            <a:ext cx="709836" cy="9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91C74B-283A-480F-B9CC-59297A6A55A2}"/>
              </a:ext>
            </a:extLst>
          </p:cNvPr>
          <p:cNvCxnSpPr/>
          <p:nvPr/>
        </p:nvCxnSpPr>
        <p:spPr>
          <a:xfrm flipV="1">
            <a:off x="4185439" y="857697"/>
            <a:ext cx="1047366" cy="368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66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22B90A53-86F6-4A7F-BB5F-B785665C2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408" r="-2" b="4195"/>
          <a:stretch/>
        </p:blipFill>
        <p:spPr>
          <a:xfrm>
            <a:off x="66353" y="888"/>
            <a:ext cx="12137873" cy="6826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7A011-39FF-4A31-A44A-F1436ED0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Chest X rays - Computer Vision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Transfer Learning</a:t>
            </a:r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8E6F4603-C1D1-451A-B0F9-63D1315E5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822949"/>
              </p:ext>
            </p:extLst>
          </p:nvPr>
        </p:nvGraphicFramePr>
        <p:xfrm>
          <a:off x="883016" y="1774272"/>
          <a:ext cx="10505372" cy="4361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Graphic 16" descr="Lungs with solid fill">
            <a:extLst>
              <a:ext uri="{FF2B5EF4-FFF2-40B4-BE49-F238E27FC236}">
                <a16:creationId xmlns:a16="http://schemas.microsoft.com/office/drawing/2014/main" id="{FC9F5FE1-3E49-4F4A-BFB3-4ADCAFFA12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666" y="2552444"/>
            <a:ext cx="914400" cy="914400"/>
          </a:xfrm>
          <a:prstGeom prst="rect">
            <a:avLst/>
          </a:prstGeom>
        </p:spPr>
      </p:pic>
      <p:pic>
        <p:nvPicPr>
          <p:cNvPr id="47" name="Graphic 47" descr="Shirt with solid fill">
            <a:extLst>
              <a:ext uri="{FF2B5EF4-FFF2-40B4-BE49-F238E27FC236}">
                <a16:creationId xmlns:a16="http://schemas.microsoft.com/office/drawing/2014/main" id="{15C3A4E2-1619-45F3-A075-F19CDF0F78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900000">
            <a:off x="3622789" y="2629731"/>
            <a:ext cx="842803" cy="842803"/>
          </a:xfrm>
          <a:prstGeom prst="rect">
            <a:avLst/>
          </a:prstGeom>
        </p:spPr>
      </p:pic>
      <p:pic>
        <p:nvPicPr>
          <p:cNvPr id="61" name="Graphic 61" descr="Network diagram with solid fill">
            <a:extLst>
              <a:ext uri="{FF2B5EF4-FFF2-40B4-BE49-F238E27FC236}">
                <a16:creationId xmlns:a16="http://schemas.microsoft.com/office/drawing/2014/main" id="{4ABA0368-B1B5-4C92-B1F1-4C40E1775B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4317" y="2624042"/>
            <a:ext cx="914400" cy="914400"/>
          </a:xfrm>
          <a:prstGeom prst="rect">
            <a:avLst/>
          </a:prstGeom>
        </p:spPr>
      </p:pic>
      <p:pic>
        <p:nvPicPr>
          <p:cNvPr id="603" name="Graphic 603" descr="Research with solid fill">
            <a:extLst>
              <a:ext uri="{FF2B5EF4-FFF2-40B4-BE49-F238E27FC236}">
                <a16:creationId xmlns:a16="http://schemas.microsoft.com/office/drawing/2014/main" id="{D9A162FE-CB35-4886-B0F2-E818390A42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5948" y="25930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08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Ronen Reouveni   Portfolio Presentation</vt:lpstr>
      <vt:lpstr>My Background</vt:lpstr>
      <vt:lpstr>Why Data Science </vt:lpstr>
      <vt:lpstr>My Projects</vt:lpstr>
      <vt:lpstr>Rotten Tomatoes - NLP Overview </vt:lpstr>
      <vt:lpstr>PowerPoint Presentation</vt:lpstr>
      <vt:lpstr>Web Scraping - NLP  Trip Advisor Reviews</vt:lpstr>
      <vt:lpstr>PowerPoint Presentation</vt:lpstr>
      <vt:lpstr>Chest X rays - Computer Vision Transfer Learning</vt:lpstr>
      <vt:lpstr>PowerPoint Presentation</vt:lpstr>
      <vt:lpstr>Fashion MNIST - Computer Vision Advanced CNN's</vt:lpstr>
      <vt:lpstr>PowerPoint Presentation</vt:lpstr>
      <vt:lpstr>Zip Codes and Housing prices – Time Series  Deep Learning</vt:lpstr>
      <vt:lpstr>PowerPoint Presentation</vt:lpstr>
      <vt:lpstr>Bias in Machine Learning – Ethics 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85</cp:revision>
  <dcterms:created xsi:type="dcterms:W3CDTF">2021-08-30T15:32:03Z</dcterms:created>
  <dcterms:modified xsi:type="dcterms:W3CDTF">2021-09-03T20:03:48Z</dcterms:modified>
</cp:coreProperties>
</file>